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62" r:id="rId9"/>
    <p:sldId id="263" r:id="rId10"/>
    <p:sldId id="296" r:id="rId11"/>
    <p:sldId id="297" r:id="rId12"/>
    <p:sldId id="264" r:id="rId13"/>
    <p:sldId id="265" r:id="rId14"/>
    <p:sldId id="266" r:id="rId15"/>
    <p:sldId id="267" r:id="rId16"/>
    <p:sldId id="294" r:id="rId17"/>
    <p:sldId id="268" r:id="rId18"/>
    <p:sldId id="269" r:id="rId19"/>
    <p:sldId id="270" r:id="rId20"/>
    <p:sldId id="271" r:id="rId21"/>
    <p:sldId id="272" r:id="rId22"/>
    <p:sldId id="276" r:id="rId23"/>
    <p:sldId id="273" r:id="rId24"/>
    <p:sldId id="274" r:id="rId25"/>
    <p:sldId id="275" r:id="rId26"/>
    <p:sldId id="277" r:id="rId27"/>
    <p:sldId id="278" r:id="rId28"/>
    <p:sldId id="279" r:id="rId29"/>
    <p:sldId id="280" r:id="rId30"/>
    <p:sldId id="290" r:id="rId31"/>
    <p:sldId id="291" r:id="rId32"/>
    <p:sldId id="281" r:id="rId33"/>
    <p:sldId id="282" r:id="rId34"/>
    <p:sldId id="283" r:id="rId35"/>
    <p:sldId id="284" r:id="rId36"/>
    <p:sldId id="292" r:id="rId37"/>
    <p:sldId id="285" r:id="rId38"/>
    <p:sldId id="286" r:id="rId39"/>
    <p:sldId id="287" r:id="rId40"/>
    <p:sldId id="293" r:id="rId41"/>
    <p:sldId id="288" r:id="rId42"/>
    <p:sldId id="28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8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3C9A-CC3F-424B-A63B-FD44F2707F6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85BE9-9A5B-4E6B-8AB2-3B8DCEBE2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4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#117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85BE9-9A5B-4E6B-8AB2-3B8DCEBE26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7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A-Fib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85BE9-9A5B-4E6B-8AB2-3B8DCEBE26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5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#83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85BE9-9A5B-4E6B-8AB2-3B8DCEBE26A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84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#34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85BE9-9A5B-4E6B-8AB2-3B8DCEBE26A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2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8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0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8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0F15-7771-4599-8270-7C49813EB7F1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6B3D0-3672-48A9-AC37-5CB83A1F3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2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44" y="228600"/>
            <a:ext cx="4648200" cy="624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373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Plastic-lined cover for counter, plastic-lined bib for patient</a:t>
            </a:r>
          </a:p>
          <a:p>
            <a:r>
              <a:rPr lang="en-US" dirty="0"/>
              <a:t>Standard PPE for provider and patient</a:t>
            </a:r>
          </a:p>
          <a:p>
            <a:r>
              <a:rPr lang="en-US" dirty="0"/>
              <a:t>One drop of SDF into the deep end of a plastic </a:t>
            </a:r>
            <a:r>
              <a:rPr lang="en-US" dirty="0" err="1"/>
              <a:t>dappen</a:t>
            </a:r>
            <a:r>
              <a:rPr lang="en-US" dirty="0"/>
              <a:t> dish</a:t>
            </a:r>
          </a:p>
          <a:p>
            <a:r>
              <a:rPr lang="en-US" dirty="0"/>
              <a:t>Remove bulk saliva with saliva ejector</a:t>
            </a:r>
          </a:p>
          <a:p>
            <a:r>
              <a:rPr lang="en-US" dirty="0"/>
              <a:t>Isolate tongue and cheek from affected teeth with gauze or cotton rolls</a:t>
            </a:r>
          </a:p>
          <a:p>
            <a:r>
              <a:rPr lang="en-US" dirty="0"/>
              <a:t>Apply petroleum jelly with cotton applicator around lip and gingiva</a:t>
            </a:r>
          </a:p>
          <a:p>
            <a:r>
              <a:rPr lang="en-US" dirty="0"/>
              <a:t>Dry affected tooth surfaces with triple syringe or dry with cotton</a:t>
            </a:r>
          </a:p>
          <a:p>
            <a:r>
              <a:rPr lang="en-US" dirty="0"/>
              <a:t>Bend </a:t>
            </a:r>
            <a:r>
              <a:rPr lang="en-US" dirty="0" err="1"/>
              <a:t>microbrush</a:t>
            </a:r>
            <a:r>
              <a:rPr lang="en-US" dirty="0"/>
              <a:t>, immerse into SDF, remove excess on side of </a:t>
            </a:r>
            <a:r>
              <a:rPr lang="en-US" dirty="0" err="1"/>
              <a:t>dappen</a:t>
            </a:r>
            <a:r>
              <a:rPr lang="en-US" dirty="0"/>
              <a:t> dish</a:t>
            </a:r>
          </a:p>
          <a:p>
            <a:r>
              <a:rPr lang="en-US" dirty="0"/>
              <a:t>Apply directly onto the affected tooth surfaces with </a:t>
            </a:r>
            <a:r>
              <a:rPr lang="en-US" dirty="0" err="1"/>
              <a:t>microbrush</a:t>
            </a:r>
            <a:endParaRPr lang="en-US" dirty="0"/>
          </a:p>
          <a:p>
            <a:r>
              <a:rPr lang="en-US" dirty="0"/>
              <a:t>Allow SDF to absorb for up to 1minute if reasonable, then remove excess with gauze or cotton roll.</a:t>
            </a:r>
          </a:p>
          <a:p>
            <a:r>
              <a:rPr lang="en-US" dirty="0"/>
              <a:t>Rinse with water</a:t>
            </a:r>
          </a:p>
          <a:p>
            <a:r>
              <a:rPr lang="en-US" dirty="0"/>
              <a:t>Place gloves, cotton and </a:t>
            </a:r>
            <a:r>
              <a:rPr lang="en-US" dirty="0" err="1"/>
              <a:t>microbrushes</a:t>
            </a:r>
            <a:r>
              <a:rPr lang="en-US" dirty="0"/>
              <a:t> into plastic waste bags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5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3" y="1338263"/>
            <a:ext cx="314007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5591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consensus on frequency of application</a:t>
            </a:r>
          </a:p>
          <a:p>
            <a:r>
              <a:rPr lang="en-US" dirty="0"/>
              <a:t>Once a week for three weeks (this study) for caries control</a:t>
            </a:r>
          </a:p>
          <a:p>
            <a:r>
              <a:rPr lang="en-US" dirty="0"/>
              <a:t>Effective after 1 application for </a:t>
            </a:r>
            <a:r>
              <a:rPr lang="en-US" dirty="0" err="1"/>
              <a:t>desensitivity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4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276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/>
              <a:t>Managing Patients Using Novel Oral Anticoagulants(NOAs) in Dentistry; A Discussion Paper on Clinical Implications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Constantinides</a:t>
            </a:r>
            <a:r>
              <a:rPr lang="en-US" dirty="0"/>
              <a:t>, </a:t>
            </a:r>
            <a:r>
              <a:rPr lang="en-US" dirty="0" err="1"/>
              <a:t>Rizzo,Pascalzo,Maglione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3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discuss how to approach patients on NOAs before, during and after treatment</a:t>
            </a:r>
          </a:p>
        </p:txBody>
      </p:sp>
    </p:spTree>
    <p:extLst>
      <p:ext uri="{BB962C8B-B14F-4D97-AF65-F5344CB8AC3E}">
        <p14:creationId xmlns:p14="http://schemas.microsoft.com/office/powerpoint/2010/main" val="47490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Pradxa</a:t>
            </a:r>
            <a:r>
              <a:rPr lang="en-US" dirty="0"/>
              <a:t> (</a:t>
            </a:r>
            <a:r>
              <a:rPr lang="en-US" dirty="0" err="1"/>
              <a:t>Dabigatran</a:t>
            </a:r>
            <a:r>
              <a:rPr lang="en-US" dirty="0"/>
              <a:t> </a:t>
            </a:r>
            <a:r>
              <a:rPr lang="en-US" dirty="0" err="1"/>
              <a:t>Etexilate</a:t>
            </a:r>
            <a:r>
              <a:rPr lang="en-US" dirty="0"/>
              <a:t>)</a:t>
            </a:r>
          </a:p>
          <a:p>
            <a:r>
              <a:rPr lang="en-US" dirty="0" err="1"/>
              <a:t>Xarelto</a:t>
            </a:r>
            <a:r>
              <a:rPr lang="en-US" dirty="0"/>
              <a:t> (</a:t>
            </a:r>
            <a:r>
              <a:rPr lang="en-US" dirty="0" err="1"/>
              <a:t>Rivaroxaban</a:t>
            </a:r>
            <a:r>
              <a:rPr lang="en-US" dirty="0"/>
              <a:t>)</a:t>
            </a:r>
          </a:p>
          <a:p>
            <a:r>
              <a:rPr lang="en-US" dirty="0" err="1"/>
              <a:t>Eliquis</a:t>
            </a:r>
            <a:r>
              <a:rPr lang="en-US" dirty="0"/>
              <a:t> (</a:t>
            </a:r>
            <a:r>
              <a:rPr lang="en-US" dirty="0" err="1"/>
              <a:t>Apixaban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8828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Antagonists at very specific steps of coagulation</a:t>
            </a:r>
          </a:p>
          <a:p>
            <a:r>
              <a:rPr lang="en-US" dirty="0"/>
              <a:t>Provide stable anticoagulation at a fixed dose</a:t>
            </a:r>
          </a:p>
          <a:p>
            <a:r>
              <a:rPr lang="en-US" dirty="0"/>
              <a:t>No need to monitor with lab exams</a:t>
            </a:r>
          </a:p>
        </p:txBody>
      </p:sp>
    </p:spTree>
    <p:extLst>
      <p:ext uri="{BB962C8B-B14F-4D97-AF65-F5344CB8AC3E}">
        <p14:creationId xmlns:p14="http://schemas.microsoft.com/office/powerpoint/2010/main" val="295310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INR</a:t>
            </a:r>
          </a:p>
          <a:p>
            <a:r>
              <a:rPr lang="en-US" dirty="0"/>
              <a:t>Rapid Onset</a:t>
            </a:r>
          </a:p>
          <a:p>
            <a:r>
              <a:rPr lang="en-US" dirty="0"/>
              <a:t>Rapidly reach peak concentration</a:t>
            </a:r>
          </a:p>
          <a:p>
            <a:r>
              <a:rPr lang="en-US" dirty="0"/>
              <a:t>Wide therapeutic margin</a:t>
            </a:r>
          </a:p>
          <a:p>
            <a:r>
              <a:rPr lang="en-US" dirty="0"/>
              <a:t>Low drug to drug interactions</a:t>
            </a:r>
          </a:p>
          <a:p>
            <a:r>
              <a:rPr lang="en-US" dirty="0"/>
              <a:t>No significant food interactions</a:t>
            </a:r>
          </a:p>
        </p:txBody>
      </p:sp>
    </p:spTree>
    <p:extLst>
      <p:ext uri="{BB962C8B-B14F-4D97-AF65-F5344CB8AC3E}">
        <p14:creationId xmlns:p14="http://schemas.microsoft.com/office/powerpoint/2010/main" val="4195332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Reviewed Literature through 2012</a:t>
            </a:r>
          </a:p>
        </p:txBody>
      </p:sp>
    </p:spTree>
    <p:extLst>
      <p:ext uri="{BB962C8B-B14F-4D97-AF65-F5344CB8AC3E}">
        <p14:creationId xmlns:p14="http://schemas.microsoft.com/office/powerpoint/2010/main" val="3750260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Pradaxa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Thrombin Inhibitor</a:t>
            </a:r>
          </a:p>
          <a:p>
            <a:r>
              <a:rPr lang="en-US" dirty="0"/>
              <a:t>Binds to Thrombin and prevents Fibrinogen/Fibrin</a:t>
            </a:r>
          </a:p>
        </p:txBody>
      </p:sp>
    </p:spTree>
    <p:extLst>
      <p:ext uri="{BB962C8B-B14F-4D97-AF65-F5344CB8AC3E}">
        <p14:creationId xmlns:p14="http://schemas.microsoft.com/office/powerpoint/2010/main" val="332577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379413"/>
            <a:ext cx="5951537" cy="609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428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18,113 Patients</a:t>
            </a:r>
          </a:p>
          <a:p>
            <a:r>
              <a:rPr lang="en-US" dirty="0"/>
              <a:t>Lower rates of stroke and embolism than Warfarin</a:t>
            </a:r>
          </a:p>
          <a:p>
            <a:r>
              <a:rPr lang="en-US" dirty="0"/>
              <a:t>No Monitoring</a:t>
            </a:r>
          </a:p>
          <a:p>
            <a:r>
              <a:rPr lang="en-US" dirty="0"/>
              <a:t>Has a reversal agent (</a:t>
            </a:r>
            <a:r>
              <a:rPr lang="en-US" dirty="0" err="1"/>
              <a:t>Idarucizumab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3982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DTI similar to Warfarin with INR of 2-3</a:t>
            </a:r>
          </a:p>
          <a:p>
            <a:r>
              <a:rPr lang="en-US" dirty="0"/>
              <a:t>Vitamin K antagonists with INR less than 3</a:t>
            </a:r>
          </a:p>
          <a:p>
            <a:r>
              <a:rPr lang="en-US" dirty="0"/>
              <a:t>No direct interaction with NSAIDs</a:t>
            </a:r>
          </a:p>
        </p:txBody>
      </p:sp>
    </p:spTree>
    <p:extLst>
      <p:ext uri="{BB962C8B-B14F-4D97-AF65-F5344CB8AC3E}">
        <p14:creationId xmlns:p14="http://schemas.microsoft.com/office/powerpoint/2010/main" val="288656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 of </a:t>
            </a:r>
            <a:r>
              <a:rPr lang="en-US" dirty="0" err="1"/>
              <a:t>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 Function</a:t>
            </a:r>
          </a:p>
          <a:p>
            <a:r>
              <a:rPr lang="en-US" dirty="0"/>
              <a:t>Complexity and length of Procedure</a:t>
            </a:r>
          </a:p>
          <a:p>
            <a:r>
              <a:rPr lang="en-US" dirty="0"/>
              <a:t>Patient Dependent Factors (age, aspirin)</a:t>
            </a:r>
          </a:p>
        </p:txBody>
      </p:sp>
    </p:spTree>
    <p:extLst>
      <p:ext uri="{BB962C8B-B14F-4D97-AF65-F5344CB8AC3E}">
        <p14:creationId xmlns:p14="http://schemas.microsoft.com/office/powerpoint/2010/main" val="230937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Xarelto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</a:t>
            </a:r>
            <a:r>
              <a:rPr lang="en-US" dirty="0" err="1"/>
              <a:t>Xa</a:t>
            </a:r>
            <a:r>
              <a:rPr lang="en-US" dirty="0"/>
              <a:t> Inhibitor</a:t>
            </a:r>
          </a:p>
          <a:p>
            <a:r>
              <a:rPr lang="en-US" dirty="0"/>
              <a:t>Indicated for Use in Hip and Knee </a:t>
            </a:r>
            <a:r>
              <a:rPr lang="en-US" dirty="0" err="1"/>
              <a:t>Rplacement</a:t>
            </a:r>
            <a:r>
              <a:rPr lang="en-US" dirty="0"/>
              <a:t> Surgery</a:t>
            </a:r>
          </a:p>
          <a:p>
            <a:r>
              <a:rPr lang="en-US" dirty="0"/>
              <a:t>Prevention of Cerebrovascular complications in non-</a:t>
            </a:r>
            <a:r>
              <a:rPr lang="en-US" dirty="0" err="1"/>
              <a:t>valvular</a:t>
            </a:r>
            <a:r>
              <a:rPr lang="en-US" dirty="0"/>
              <a:t> A-Fib</a:t>
            </a:r>
          </a:p>
          <a:p>
            <a:r>
              <a:rPr lang="en-US" dirty="0"/>
              <a:t>DVT</a:t>
            </a:r>
          </a:p>
        </p:txBody>
      </p:sp>
    </p:spTree>
    <p:extLst>
      <p:ext uri="{BB962C8B-B14F-4D97-AF65-F5344CB8AC3E}">
        <p14:creationId xmlns:p14="http://schemas.microsoft.com/office/powerpoint/2010/main" val="45128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Rocket- AF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14,236 patients</a:t>
            </a:r>
          </a:p>
          <a:p>
            <a:r>
              <a:rPr lang="en-US" dirty="0"/>
              <a:t>Significant decrease in stroke and embolism compared to Warfarin</a:t>
            </a:r>
          </a:p>
        </p:txBody>
      </p:sp>
    </p:spTree>
    <p:extLst>
      <p:ext uri="{BB962C8B-B14F-4D97-AF65-F5344CB8AC3E}">
        <p14:creationId xmlns:p14="http://schemas.microsoft.com/office/powerpoint/2010/main" val="3349787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need to discontinue for simple extractions in patients with normal Renal function</a:t>
            </a:r>
          </a:p>
          <a:p>
            <a:r>
              <a:rPr lang="en-US" dirty="0"/>
              <a:t>No need to discontinue for routine procedures</a:t>
            </a:r>
          </a:p>
        </p:txBody>
      </p:sp>
    </p:spTree>
    <p:extLst>
      <p:ext uri="{BB962C8B-B14F-4D97-AF65-F5344CB8AC3E}">
        <p14:creationId xmlns:p14="http://schemas.microsoft.com/office/powerpoint/2010/main" val="1685953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Eliquis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 </a:t>
            </a:r>
            <a:r>
              <a:rPr lang="en-US" dirty="0" err="1"/>
              <a:t>Xa</a:t>
            </a:r>
            <a:r>
              <a:rPr lang="en-US" dirty="0"/>
              <a:t> Inhibitor</a:t>
            </a:r>
          </a:p>
          <a:p>
            <a:r>
              <a:rPr lang="en-US" dirty="0"/>
              <a:t>Same Indications as </a:t>
            </a:r>
            <a:r>
              <a:rPr lang="en-US" dirty="0" err="1"/>
              <a:t>Xarelto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36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9260 Patients</a:t>
            </a:r>
          </a:p>
          <a:p>
            <a:r>
              <a:rPr lang="en-US" dirty="0"/>
              <a:t>Peak Plasma Levels in 1-3 hours</a:t>
            </a:r>
          </a:p>
          <a:p>
            <a:r>
              <a:rPr lang="en-US" dirty="0"/>
              <a:t>12 Hour ½ Life</a:t>
            </a:r>
          </a:p>
          <a:p>
            <a:r>
              <a:rPr lang="en-US" dirty="0"/>
              <a:t>Excreted almost totally in Bile</a:t>
            </a:r>
          </a:p>
        </p:txBody>
      </p:sp>
    </p:spTree>
    <p:extLst>
      <p:ext uri="{BB962C8B-B14F-4D97-AF65-F5344CB8AC3E}">
        <p14:creationId xmlns:p14="http://schemas.microsoft.com/office/powerpoint/2010/main" val="2160004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need to discontinue for routine procedures</a:t>
            </a:r>
          </a:p>
          <a:p>
            <a:r>
              <a:rPr lang="en-US" dirty="0"/>
              <a:t>Consider if over 5 extractions or surgery over 45 minutes</a:t>
            </a:r>
          </a:p>
        </p:txBody>
      </p:sp>
    </p:spTree>
    <p:extLst>
      <p:ext uri="{BB962C8B-B14F-4D97-AF65-F5344CB8AC3E}">
        <p14:creationId xmlns:p14="http://schemas.microsoft.com/office/powerpoint/2010/main" val="2735960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Articaine</a:t>
            </a:r>
            <a:r>
              <a:rPr lang="en-US" dirty="0"/>
              <a:t> Buccal Infiltration Vs Lidocaine Inferior Block- A Review of the Literature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G. Bartlett and J. </a:t>
            </a:r>
            <a:r>
              <a:rPr lang="en-US" dirty="0" err="1"/>
              <a:t>Mansoor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5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Use of Silver Diamine Fluoride In Dental Treatment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L. </a:t>
            </a:r>
            <a:r>
              <a:rPr lang="en-US" dirty="0" err="1"/>
              <a:t>Bei,BDS,MDS,PHD</a:t>
            </a:r>
            <a:r>
              <a:rPr lang="en-US" dirty="0"/>
              <a:t>; Edward Chin-Man Lo BDS,MDS,PHD, Chun-Hung Chu, BDS,MDS,PHD</a:t>
            </a:r>
          </a:p>
        </p:txBody>
      </p:sp>
    </p:spTree>
    <p:extLst>
      <p:ext uri="{BB962C8B-B14F-4D97-AF65-F5344CB8AC3E}">
        <p14:creationId xmlns:p14="http://schemas.microsoft.com/office/powerpoint/2010/main" val="9406958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 effectiveness of </a:t>
            </a:r>
            <a:r>
              <a:rPr lang="en-US" dirty="0" err="1"/>
              <a:t>Articaine</a:t>
            </a:r>
            <a:r>
              <a:rPr lang="en-US" dirty="0"/>
              <a:t> buccal infiltrations and Lidocaine Blocks in mandibular Molars</a:t>
            </a:r>
          </a:p>
        </p:txBody>
      </p:sp>
    </p:spTree>
    <p:extLst>
      <p:ext uri="{BB962C8B-B14F-4D97-AF65-F5344CB8AC3E}">
        <p14:creationId xmlns:p14="http://schemas.microsoft.com/office/powerpoint/2010/main" val="1491000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Articaine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Derived from </a:t>
            </a:r>
            <a:r>
              <a:rPr lang="en-US" dirty="0" err="1"/>
              <a:t>thiphene</a:t>
            </a:r>
            <a:r>
              <a:rPr lang="en-US" dirty="0"/>
              <a:t> not benzene</a:t>
            </a:r>
          </a:p>
          <a:p>
            <a:r>
              <a:rPr lang="en-US" dirty="0"/>
              <a:t>More lipid soluble</a:t>
            </a:r>
          </a:p>
          <a:p>
            <a:r>
              <a:rPr lang="en-US" dirty="0"/>
              <a:t>More potent, faster onset</a:t>
            </a:r>
          </a:p>
        </p:txBody>
      </p:sp>
    </p:spTree>
    <p:extLst>
      <p:ext uri="{BB962C8B-B14F-4D97-AF65-F5344CB8AC3E}">
        <p14:creationId xmlns:p14="http://schemas.microsoft.com/office/powerpoint/2010/main" val="1159534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  <a:p>
            <a:r>
              <a:rPr lang="en-US" dirty="0"/>
              <a:t>27 Studies</a:t>
            </a:r>
          </a:p>
        </p:txBody>
      </p:sp>
    </p:spTree>
    <p:extLst>
      <p:ext uri="{BB962C8B-B14F-4D97-AF65-F5344CB8AC3E}">
        <p14:creationId xmlns:p14="http://schemas.microsoft.com/office/powerpoint/2010/main" val="3084468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4% </a:t>
            </a:r>
            <a:r>
              <a:rPr lang="en-US" dirty="0" err="1"/>
              <a:t>Articaine</a:t>
            </a:r>
            <a:r>
              <a:rPr lang="en-US" dirty="0"/>
              <a:t> Infiltration vs 2% Lidocaine IAN block</a:t>
            </a:r>
          </a:p>
          <a:p>
            <a:r>
              <a:rPr lang="en-US" dirty="0"/>
              <a:t>Permanent teeth only</a:t>
            </a:r>
          </a:p>
          <a:p>
            <a:r>
              <a:rPr lang="en-US" dirty="0"/>
              <a:t>Adults only</a:t>
            </a:r>
          </a:p>
          <a:p>
            <a:r>
              <a:rPr lang="en-US" dirty="0"/>
              <a:t>Mandibular Molars only</a:t>
            </a:r>
          </a:p>
          <a:p>
            <a:r>
              <a:rPr lang="en-US" dirty="0"/>
              <a:t>Success = pulpal anesthesia</a:t>
            </a:r>
          </a:p>
        </p:txBody>
      </p:sp>
    </p:spTree>
    <p:extLst>
      <p:ext uri="{BB962C8B-B14F-4D97-AF65-F5344CB8AC3E}">
        <p14:creationId xmlns:p14="http://schemas.microsoft.com/office/powerpoint/2010/main" val="2486604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2 studies met these criteria</a:t>
            </a:r>
          </a:p>
          <a:p>
            <a:r>
              <a:rPr lang="en-US" dirty="0"/>
              <a:t>Randomized double-blind studies</a:t>
            </a:r>
          </a:p>
        </p:txBody>
      </p:sp>
    </p:spTree>
    <p:extLst>
      <p:ext uri="{BB962C8B-B14F-4D97-AF65-F5344CB8AC3E}">
        <p14:creationId xmlns:p14="http://schemas.microsoft.com/office/powerpoint/2010/main" val="1938019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rate of 56-70% for Blocks</a:t>
            </a:r>
          </a:p>
          <a:p>
            <a:r>
              <a:rPr lang="en-US" dirty="0"/>
              <a:t>Success rate of 65-70% for infiltrations</a:t>
            </a:r>
          </a:p>
        </p:txBody>
      </p:sp>
    </p:spTree>
    <p:extLst>
      <p:ext uri="{BB962C8B-B14F-4D97-AF65-F5344CB8AC3E}">
        <p14:creationId xmlns:p14="http://schemas.microsoft.com/office/powerpoint/2010/main" val="3867975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significant difference </a:t>
            </a:r>
          </a:p>
        </p:txBody>
      </p:sp>
    </p:spTree>
    <p:extLst>
      <p:ext uri="{BB962C8B-B14F-4D97-AF65-F5344CB8AC3E}">
        <p14:creationId xmlns:p14="http://schemas.microsoft.com/office/powerpoint/2010/main" val="2892403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Management of Patients with Cardiovascular Implantable Electronic Devices in Dental, Oral, and Maxillofacial Surgery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r>
              <a:rPr lang="en-US" dirty="0"/>
              <a:t>James Tom, DDS</a:t>
            </a:r>
          </a:p>
        </p:txBody>
      </p:sp>
    </p:spTree>
    <p:extLst>
      <p:ext uri="{BB962C8B-B14F-4D97-AF65-F5344CB8AC3E}">
        <p14:creationId xmlns:p14="http://schemas.microsoft.com/office/powerpoint/2010/main" val="808416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Article</a:t>
            </a:r>
          </a:p>
          <a:p>
            <a:r>
              <a:rPr lang="en-US" dirty="0"/>
              <a:t>3 Million patients with Pacemakers or Implantable </a:t>
            </a:r>
            <a:r>
              <a:rPr lang="en-US" dirty="0" err="1"/>
              <a:t>Cardioverter</a:t>
            </a:r>
            <a:r>
              <a:rPr lang="en-US" dirty="0"/>
              <a:t> Defibrillators</a:t>
            </a:r>
          </a:p>
          <a:p>
            <a:r>
              <a:rPr lang="en-US" dirty="0"/>
              <a:t>250,000 new patients annually</a:t>
            </a:r>
          </a:p>
          <a:p>
            <a:r>
              <a:rPr lang="en-US" dirty="0"/>
              <a:t>Electromagnetic Interference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21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/>
              <a:t>Consultation with physician if within 30 days or if any change in medical history</a:t>
            </a:r>
          </a:p>
          <a:p>
            <a:r>
              <a:rPr lang="en-US" dirty="0"/>
              <a:t>Consultation for any </a:t>
            </a:r>
            <a:r>
              <a:rPr lang="en-US"/>
              <a:t>sedation/general anesthesia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2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Silver Diamine Fluoride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Colorless</a:t>
            </a:r>
          </a:p>
          <a:p>
            <a:r>
              <a:rPr lang="en-US" dirty="0"/>
              <a:t>Alkaline</a:t>
            </a:r>
          </a:p>
          <a:p>
            <a:r>
              <a:rPr lang="en-US" dirty="0"/>
              <a:t>Fluoride Ions</a:t>
            </a:r>
          </a:p>
          <a:p>
            <a:r>
              <a:rPr lang="en-US" dirty="0"/>
              <a:t>Silver Ions</a:t>
            </a:r>
          </a:p>
          <a:p>
            <a:r>
              <a:rPr lang="en-US" dirty="0"/>
              <a:t>38% Solution</a:t>
            </a:r>
          </a:p>
        </p:txBody>
      </p:sp>
    </p:spTree>
    <p:extLst>
      <p:ext uri="{BB962C8B-B14F-4D97-AF65-F5344CB8AC3E}">
        <p14:creationId xmlns:p14="http://schemas.microsoft.com/office/powerpoint/2010/main" val="33279109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Electrosurgery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using </a:t>
            </a:r>
            <a:r>
              <a:rPr lang="en-US" dirty="0" err="1"/>
              <a:t>electrosugery</a:t>
            </a:r>
            <a:r>
              <a:rPr lang="en-US" dirty="0"/>
              <a:t>, keep electrode dispersal pads as far away from CIED as possible and keep exposure times short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21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 EMI from:</a:t>
            </a:r>
          </a:p>
          <a:p>
            <a:r>
              <a:rPr lang="en-US" dirty="0"/>
              <a:t>Apex Locators</a:t>
            </a:r>
          </a:p>
          <a:p>
            <a:r>
              <a:rPr lang="en-US" dirty="0"/>
              <a:t>Light Curing Units</a:t>
            </a:r>
          </a:p>
          <a:p>
            <a:r>
              <a:rPr lang="en-US" dirty="0" err="1"/>
              <a:t>Handpieces</a:t>
            </a:r>
            <a:endParaRPr lang="en-US" dirty="0"/>
          </a:p>
          <a:p>
            <a:r>
              <a:rPr lang="en-US" dirty="0"/>
              <a:t>Piezoelectric Dental </a:t>
            </a:r>
            <a:r>
              <a:rPr lang="en-US" dirty="0" err="1"/>
              <a:t>Scalers</a:t>
            </a:r>
            <a:endParaRPr lang="en-US" dirty="0"/>
          </a:p>
          <a:p>
            <a:r>
              <a:rPr lang="en-US" dirty="0"/>
              <a:t>Lasers</a:t>
            </a:r>
          </a:p>
        </p:txBody>
      </p:sp>
    </p:spTree>
    <p:extLst>
      <p:ext uri="{BB962C8B-B14F-4D97-AF65-F5344CB8AC3E}">
        <p14:creationId xmlns:p14="http://schemas.microsoft.com/office/powerpoint/2010/main" val="217170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little EMI from Dental Imaging</a:t>
            </a:r>
          </a:p>
          <a:p>
            <a:r>
              <a:rPr lang="en-US" dirty="0"/>
              <a:t>No effect from </a:t>
            </a:r>
            <a:r>
              <a:rPr lang="en-US"/>
              <a:t>local anesthesia</a:t>
            </a:r>
          </a:p>
        </p:txBody>
      </p:sp>
    </p:spTree>
    <p:extLst>
      <p:ext uri="{BB962C8B-B14F-4D97-AF65-F5344CB8AC3E}">
        <p14:creationId xmlns:p14="http://schemas.microsoft.com/office/powerpoint/2010/main" val="295994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Caries in Children</a:t>
            </a:r>
          </a:p>
          <a:p>
            <a:r>
              <a:rPr lang="en-US" dirty="0"/>
              <a:t>Managing Root Caries in the Elderly</a:t>
            </a:r>
          </a:p>
          <a:p>
            <a:r>
              <a:rPr lang="en-US" dirty="0"/>
              <a:t>Desensitizing Teeth</a:t>
            </a:r>
          </a:p>
          <a:p>
            <a:r>
              <a:rPr lang="en-US" dirty="0"/>
              <a:t>Caries control/Off Label Use</a:t>
            </a:r>
          </a:p>
        </p:txBody>
      </p:sp>
    </p:spTree>
    <p:extLst>
      <p:ext uri="{BB962C8B-B14F-4D97-AF65-F5344CB8AC3E}">
        <p14:creationId xmlns:p14="http://schemas.microsoft.com/office/powerpoint/2010/main" val="89897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Ammonia and Silver combine to form the Diamine-Silver Ion</a:t>
            </a:r>
          </a:p>
          <a:p>
            <a:r>
              <a:rPr lang="en-US" dirty="0"/>
              <a:t>More Stable than Silver Fluoride</a:t>
            </a:r>
          </a:p>
          <a:p>
            <a:r>
              <a:rPr lang="en-US" dirty="0"/>
              <a:t>Silver Ions are </a:t>
            </a:r>
            <a:r>
              <a:rPr lang="en-US" dirty="0" err="1"/>
              <a:t>Bacteriocidal</a:t>
            </a:r>
            <a:endParaRPr lang="en-US" dirty="0"/>
          </a:p>
          <a:p>
            <a:r>
              <a:rPr lang="en-US" dirty="0"/>
              <a:t>Fluoride Ions promote </a:t>
            </a:r>
            <a:r>
              <a:rPr lang="en-US" dirty="0" err="1"/>
              <a:t>remineralization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0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Development of a squamous layer on the exposed dentin, plugging the dentinal tubules. (Hydrodynamic theory of dentin hypersensitivity).</a:t>
            </a:r>
          </a:p>
          <a:p>
            <a:r>
              <a:rPr lang="en-US" dirty="0"/>
              <a:t>Increase resistance to acid dissolution and enzymatic digestion by bacterial proteases. Inhibits the proteins; matrix metalloproteinase, </a:t>
            </a:r>
            <a:r>
              <a:rPr lang="en-US" dirty="0" err="1"/>
              <a:t>cathepsins</a:t>
            </a:r>
            <a:r>
              <a:rPr lang="en-US" dirty="0"/>
              <a:t> and bacterial collagenases.</a:t>
            </a:r>
          </a:p>
          <a:p>
            <a:r>
              <a:rPr lang="en-US" dirty="0"/>
              <a:t>Act against bacteria in lesion by breaking membranes, denaturing proteins and inhibiting DNA replication.</a:t>
            </a:r>
          </a:p>
          <a:p>
            <a:r>
              <a:rPr lang="en-US" dirty="0"/>
              <a:t>“Zombie Effect” – when bacteria killed by silver ions are added to living bacteria, the silver is re-activated so that effectively the dead bacterial kill the living bacteria.</a:t>
            </a:r>
          </a:p>
          <a:p>
            <a:r>
              <a:rPr lang="en-US" dirty="0"/>
              <a:t>Increases in mineral density and hardness by formation of hydroxyapatite and </a:t>
            </a:r>
            <a:r>
              <a:rPr lang="en-US" dirty="0" err="1"/>
              <a:t>fluorapatite</a:t>
            </a:r>
            <a:r>
              <a:rPr lang="en-US" dirty="0"/>
              <a:t> along with presence of silver chloride and metallic silver.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97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Cost</a:t>
            </a:r>
          </a:p>
          <a:p>
            <a:r>
              <a:rPr lang="en-US" dirty="0"/>
              <a:t>Easy to Use</a:t>
            </a:r>
          </a:p>
          <a:p>
            <a:r>
              <a:rPr lang="en-US" dirty="0"/>
              <a:t>Black Stain</a:t>
            </a:r>
          </a:p>
          <a:p>
            <a:r>
              <a:rPr lang="en-US" dirty="0"/>
              <a:t>Metallic Taste</a:t>
            </a:r>
          </a:p>
          <a:p>
            <a:r>
              <a:rPr lang="en-US" dirty="0"/>
              <a:t>Gingival and Mucosal Irritation</a:t>
            </a:r>
          </a:p>
          <a:p>
            <a:r>
              <a:rPr lang="en-US" dirty="0"/>
              <a:t>May cause Fluorosis in Large Doses</a:t>
            </a:r>
          </a:p>
        </p:txBody>
      </p:sp>
    </p:spTree>
    <p:extLst>
      <p:ext uri="{BB962C8B-B14F-4D97-AF65-F5344CB8AC3E}">
        <p14:creationId xmlns:p14="http://schemas.microsoft.com/office/powerpoint/2010/main" val="416163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stain sound enamel</a:t>
            </a:r>
          </a:p>
          <a:p>
            <a:r>
              <a:rPr lang="en-US" dirty="0"/>
              <a:t>Many studies show no need for caries removal</a:t>
            </a:r>
          </a:p>
        </p:txBody>
      </p:sp>
    </p:spTree>
    <p:extLst>
      <p:ext uri="{BB962C8B-B14F-4D97-AF65-F5344CB8AC3E}">
        <p14:creationId xmlns:p14="http://schemas.microsoft.com/office/powerpoint/2010/main" val="266951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855</Words>
  <Application>Microsoft Office PowerPoint</Application>
  <PresentationFormat>On-screen Show (4:3)</PresentationFormat>
  <Paragraphs>154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PowerPoint Presentation</vt:lpstr>
      <vt:lpstr>Clinical Use of Silver Diamine Fluoride In Dental Treatment</vt:lpstr>
      <vt:lpstr>Silver Diamine Fluoride</vt:lpstr>
      <vt:lpstr>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Patients Using Novel Oral Anticoagulants(NOAs) in Dentistry; A Discussion Paper on Clinical Implications  Constantinides, Rizzo,Pascalzo,Maglione     </vt:lpstr>
      <vt:lpstr>Purpose</vt:lpstr>
      <vt:lpstr>NOAs</vt:lpstr>
      <vt:lpstr>Advantages</vt:lpstr>
      <vt:lpstr>Advantages</vt:lpstr>
      <vt:lpstr>Methods</vt:lpstr>
      <vt:lpstr>Pradaxa</vt:lpstr>
      <vt:lpstr>Re-Ly</vt:lpstr>
      <vt:lpstr>Dental Considerations</vt:lpstr>
      <vt:lpstr>Modification of Tx</vt:lpstr>
      <vt:lpstr>Xarelto</vt:lpstr>
      <vt:lpstr>Rocket- AF Study</vt:lpstr>
      <vt:lpstr>Dental Considerations</vt:lpstr>
      <vt:lpstr>Eliquis</vt:lpstr>
      <vt:lpstr>Aristotle Study</vt:lpstr>
      <vt:lpstr>Summary</vt:lpstr>
      <vt:lpstr>Articaine Buccal Infiltration Vs Lidocaine Inferior Block- A Review of the Literature</vt:lpstr>
      <vt:lpstr>Purpose</vt:lpstr>
      <vt:lpstr>Articaine</vt:lpstr>
      <vt:lpstr>Methods</vt:lpstr>
      <vt:lpstr>Methods</vt:lpstr>
      <vt:lpstr>PowerPoint Presentation</vt:lpstr>
      <vt:lpstr>Results</vt:lpstr>
      <vt:lpstr>Conclusion</vt:lpstr>
      <vt:lpstr>Management of Patients with Cardiovascular Implantable Electronic Devices in Dental, Oral, and Maxillofacial Surgery</vt:lpstr>
      <vt:lpstr>PowerPoint Presentation</vt:lpstr>
      <vt:lpstr>Current Recommendations</vt:lpstr>
      <vt:lpstr>Electrosurgery</vt:lpstr>
      <vt:lpstr>PowerPoint Presentation</vt:lpstr>
      <vt:lpstr>PowerPoint Presentation</vt:lpstr>
    </vt:vector>
  </TitlesOfParts>
  <Company>Computer Design &amp; Integration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Levi, Jaime</dc:creator>
  <cp:lastModifiedBy>lisa eaise</cp:lastModifiedBy>
  <cp:revision>23</cp:revision>
  <dcterms:created xsi:type="dcterms:W3CDTF">2017-10-26T22:51:23Z</dcterms:created>
  <dcterms:modified xsi:type="dcterms:W3CDTF">2017-11-13T17:46:12Z</dcterms:modified>
</cp:coreProperties>
</file>