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98" r:id="rId2"/>
    <p:sldId id="299" r:id="rId3"/>
    <p:sldId id="300" r:id="rId4"/>
    <p:sldId id="301"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76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83"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743C9A-CC3F-424B-A63B-FD44F2707F66}" type="datetimeFigureOut">
              <a:rPr lang="en-US" smtClean="0"/>
              <a:t>11/13/2017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885BE9-9A5B-4E6B-8AB2-3B8DCEBE26AF}" type="slidenum">
              <a:rPr lang="en-US" smtClean="0"/>
              <a:t>‹#›</a:t>
            </a:fld>
            <a:endParaRPr lang="en-US"/>
          </a:p>
        </p:txBody>
      </p:sp>
    </p:spTree>
    <p:extLst>
      <p:ext uri="{BB962C8B-B14F-4D97-AF65-F5344CB8AC3E}">
        <p14:creationId xmlns:p14="http://schemas.microsoft.com/office/powerpoint/2010/main" val="903549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47B60CE1-10B7-5A4A-8B73-512BC02EE88F}" type="datetimeFigureOut">
              <a:rPr lang="en-US" smtClean="0">
                <a:solidFill>
                  <a:srgbClr val="575F6D"/>
                </a:solidFill>
              </a:rPr>
              <a:pPr/>
              <a:t>11/13/2017</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defTabSz="457200"/>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defTabSz="457200"/>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457200"/>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defTabSz="457200"/>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457200"/>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457200"/>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3246B924-88A8-2846-BCF6-F4BB46C9BC9A}" type="slidenum">
              <a:rPr lang="en-US" smtClean="0"/>
              <a:pPr/>
              <a:t>‹#›</a:t>
            </a:fld>
            <a:endParaRPr lang="en-US"/>
          </a:p>
        </p:txBody>
      </p:sp>
    </p:spTree>
    <p:extLst>
      <p:ext uri="{BB962C8B-B14F-4D97-AF65-F5344CB8AC3E}">
        <p14:creationId xmlns:p14="http://schemas.microsoft.com/office/powerpoint/2010/main" val="227117593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B60CE1-10B7-5A4A-8B73-512BC02EE88F}" type="datetimeFigureOut">
              <a:rPr lang="en-US" smtClean="0">
                <a:solidFill>
                  <a:srgbClr val="575F6D"/>
                </a:solidFill>
              </a:rPr>
              <a:pPr/>
              <a:t>11/13/2017</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3246B924-88A8-2846-BCF6-F4BB46C9BC9A}" type="slidenum">
              <a:rPr lang="en-US" smtClean="0"/>
              <a:pPr/>
              <a:t>‹#›</a:t>
            </a:fld>
            <a:endParaRPr lang="en-US"/>
          </a:p>
        </p:txBody>
      </p:sp>
    </p:spTree>
    <p:extLst>
      <p:ext uri="{BB962C8B-B14F-4D97-AF65-F5344CB8AC3E}">
        <p14:creationId xmlns:p14="http://schemas.microsoft.com/office/powerpoint/2010/main" val="2896210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B60CE1-10B7-5A4A-8B73-512BC02EE88F}" type="datetimeFigureOut">
              <a:rPr lang="en-US" smtClean="0">
                <a:solidFill>
                  <a:srgbClr val="575F6D"/>
                </a:solidFill>
              </a:rPr>
              <a:pPr/>
              <a:t>11/13/2017</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3246B924-88A8-2846-BCF6-F4BB46C9BC9A}" type="slidenum">
              <a:rPr lang="en-US" smtClean="0"/>
              <a:pPr/>
              <a:t>‹#›</a:t>
            </a:fld>
            <a:endParaRPr lang="en-US"/>
          </a:p>
        </p:txBody>
      </p:sp>
    </p:spTree>
    <p:extLst>
      <p:ext uri="{BB962C8B-B14F-4D97-AF65-F5344CB8AC3E}">
        <p14:creationId xmlns:p14="http://schemas.microsoft.com/office/powerpoint/2010/main" val="521165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47B60CE1-10B7-5A4A-8B73-512BC02EE88F}" type="datetimeFigureOut">
              <a:rPr lang="en-US" smtClean="0">
                <a:solidFill>
                  <a:srgbClr val="575F6D"/>
                </a:solidFill>
              </a:rPr>
              <a:pPr/>
              <a:t>11/13/2017</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3246B924-88A8-2846-BCF6-F4BB46C9BC9A}"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1649369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47B60CE1-10B7-5A4A-8B73-512BC02EE88F}" type="datetimeFigureOut">
              <a:rPr lang="en-US" smtClean="0">
                <a:solidFill>
                  <a:srgbClr val="FFF39D"/>
                </a:solidFill>
              </a:rPr>
              <a:pPr/>
              <a:t>11/13/2017</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defTabSz="457200"/>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defTabSz="457200"/>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457200"/>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defTabSz="457200"/>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457200"/>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457200"/>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3246B924-88A8-2846-BCF6-F4BB46C9BC9A}" type="slidenum">
              <a:rPr lang="en-US" smtClean="0"/>
              <a:pPr/>
              <a:t>‹#›</a:t>
            </a:fld>
            <a:endParaRPr lang="en-US"/>
          </a:p>
        </p:txBody>
      </p:sp>
    </p:spTree>
    <p:extLst>
      <p:ext uri="{BB962C8B-B14F-4D97-AF65-F5344CB8AC3E}">
        <p14:creationId xmlns:p14="http://schemas.microsoft.com/office/powerpoint/2010/main" val="203132340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47B60CE1-10B7-5A4A-8B73-512BC02EE88F}" type="datetimeFigureOut">
              <a:rPr lang="en-US" smtClean="0">
                <a:solidFill>
                  <a:srgbClr val="575F6D"/>
                </a:solidFill>
              </a:rPr>
              <a:pPr/>
              <a:t>11/13/2017</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3246B924-88A8-2846-BCF6-F4BB46C9BC9A}"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517388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47B60CE1-10B7-5A4A-8B73-512BC02EE88F}" type="datetimeFigureOut">
              <a:rPr lang="en-US" smtClean="0">
                <a:solidFill>
                  <a:srgbClr val="575F6D"/>
                </a:solidFill>
              </a:rPr>
              <a:pPr/>
              <a:t>11/13/2017</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3246B924-88A8-2846-BCF6-F4BB46C9BC9A}"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244614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47B60CE1-10B7-5A4A-8B73-512BC02EE88F}" type="datetimeFigureOut">
              <a:rPr lang="en-US" smtClean="0">
                <a:solidFill>
                  <a:srgbClr val="575F6D"/>
                </a:solidFill>
              </a:rPr>
              <a:pPr/>
              <a:t>11/13/2017</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3246B924-88A8-2846-BCF6-F4BB46C9BC9A}"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1372435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B60CE1-10B7-5A4A-8B73-512BC02EE88F}" type="datetimeFigureOut">
              <a:rPr lang="en-US" smtClean="0">
                <a:solidFill>
                  <a:srgbClr val="575F6D"/>
                </a:solidFill>
              </a:rPr>
              <a:pPr/>
              <a:t>11/13/2017</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3246B924-88A8-2846-BCF6-F4BB46C9BC9A}" type="slidenum">
              <a:rPr lang="en-US" smtClean="0"/>
              <a:pPr/>
              <a:t>‹#›</a:t>
            </a:fld>
            <a:endParaRPr lang="en-US"/>
          </a:p>
        </p:txBody>
      </p:sp>
    </p:spTree>
    <p:extLst>
      <p:ext uri="{BB962C8B-B14F-4D97-AF65-F5344CB8AC3E}">
        <p14:creationId xmlns:p14="http://schemas.microsoft.com/office/powerpoint/2010/main" val="1861821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defTabSz="457200"/>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457200"/>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defTabSz="457200"/>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defTabSz="457200"/>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defTabSz="457200"/>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47B60CE1-10B7-5A4A-8B73-512BC02EE88F}" type="datetimeFigureOut">
              <a:rPr lang="en-US" smtClean="0">
                <a:solidFill>
                  <a:srgbClr val="575F6D"/>
                </a:solidFill>
              </a:rPr>
              <a:pPr/>
              <a:t>11/13/2017</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3246B924-88A8-2846-BCF6-F4BB46C9BC9A}"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342956296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457200"/>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defTabSz="457200"/>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defTabSz="457200"/>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457200"/>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defTabSz="457200"/>
            <a:endParaRPr lang="en-US" dirty="0">
              <a:solidFill>
                <a:prstClr val="black"/>
              </a:solidFill>
            </a:endParaRPr>
          </a:p>
        </p:txBody>
      </p:sp>
      <p:sp>
        <p:nvSpPr>
          <p:cNvPr id="17" name="Date Placeholder 16"/>
          <p:cNvSpPr>
            <a:spLocks noGrp="1"/>
          </p:cNvSpPr>
          <p:nvPr>
            <p:ph type="dt" sz="half" idx="10"/>
          </p:nvPr>
        </p:nvSpPr>
        <p:spPr/>
        <p:txBody>
          <a:bodyPr rtlCol="0"/>
          <a:lstStyle/>
          <a:p>
            <a:fld id="{47B60CE1-10B7-5A4A-8B73-512BC02EE88F}" type="datetimeFigureOut">
              <a:rPr lang="en-US" smtClean="0">
                <a:solidFill>
                  <a:srgbClr val="575F6D"/>
                </a:solidFill>
              </a:rPr>
              <a:pPr/>
              <a:t>11/13/2017</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3246B924-88A8-2846-BCF6-F4BB46C9BC9A}"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3700227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defTabSz="457200"/>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defTabSz="457200"/>
            <a:fld id="{47B60CE1-10B7-5A4A-8B73-512BC02EE88F}" type="datetimeFigureOut">
              <a:rPr lang="en-US" smtClean="0">
                <a:solidFill>
                  <a:srgbClr val="575F6D"/>
                </a:solidFill>
              </a:rPr>
              <a:pPr defTabSz="457200"/>
              <a:t>11/13/2017</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defTabSz="457200"/>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457200"/>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defTabSz="457200"/>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defTabSz="457200"/>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defTabSz="457200"/>
            <a:fld id="{3246B924-88A8-2846-BCF6-F4BB46C9BC9A}" type="slidenum">
              <a:rPr lang="en-US" smtClean="0"/>
              <a:pPr defTabSz="457200"/>
              <a:t>‹#›</a:t>
            </a:fld>
            <a:endParaRPr lang="en-US"/>
          </a:p>
        </p:txBody>
      </p:sp>
    </p:spTree>
    <p:extLst>
      <p:ext uri="{BB962C8B-B14F-4D97-AF65-F5344CB8AC3E}">
        <p14:creationId xmlns:p14="http://schemas.microsoft.com/office/powerpoint/2010/main" val="7628896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397000"/>
            <a:ext cx="6172200" cy="2755900"/>
          </a:xfrm>
        </p:spPr>
        <p:txBody>
          <a:bodyPr>
            <a:normAutofit/>
          </a:bodyPr>
          <a:lstStyle/>
          <a:p>
            <a:r>
              <a:rPr lang="en-US" dirty="0"/>
              <a:t>SPECIAL CARE</a:t>
            </a:r>
            <a:br>
              <a:rPr lang="en-US" dirty="0"/>
            </a:br>
            <a:r>
              <a:rPr lang="en-US" dirty="0"/>
              <a:t>ADVOCATES</a:t>
            </a:r>
            <a:br>
              <a:rPr lang="en-US" dirty="0"/>
            </a:br>
            <a:r>
              <a:rPr lang="en-US" dirty="0"/>
              <a:t>IN</a:t>
            </a:r>
            <a:br>
              <a:rPr lang="en-US" dirty="0"/>
            </a:br>
            <a:r>
              <a:rPr lang="en-US" dirty="0"/>
              <a:t>DENTISTRY</a:t>
            </a:r>
            <a:br>
              <a:rPr lang="en-US" dirty="0"/>
            </a:br>
            <a:r>
              <a:rPr lang="en-US" dirty="0"/>
              <a:t>2017 ANNUAL SEMINAR</a:t>
            </a:r>
          </a:p>
        </p:txBody>
      </p:sp>
      <p:sp>
        <p:nvSpPr>
          <p:cNvPr id="3" name="Subtitle 2"/>
          <p:cNvSpPr>
            <a:spLocks noGrp="1"/>
          </p:cNvSpPr>
          <p:nvPr>
            <p:ph type="subTitle" idx="1"/>
          </p:nvPr>
        </p:nvSpPr>
        <p:spPr/>
        <p:txBody>
          <a:bodyPr/>
          <a:lstStyle/>
          <a:p>
            <a:r>
              <a:rPr lang="en-US" dirty="0"/>
              <a:t>                      LITERATURE REVIEW</a:t>
            </a:r>
          </a:p>
          <a:p>
            <a:endParaRPr lang="en-US" dirty="0"/>
          </a:p>
          <a:p>
            <a:r>
              <a:rPr lang="en-US" dirty="0"/>
              <a:t>	Drs. </a:t>
            </a:r>
            <a:r>
              <a:rPr lang="en-US" dirty="0" err="1"/>
              <a:t>Mannie</a:t>
            </a:r>
            <a:r>
              <a:rPr lang="en-US" dirty="0"/>
              <a:t> Levy and Doug Veazey</a:t>
            </a:r>
          </a:p>
          <a:p>
            <a:endParaRPr lang="en-US" dirty="0"/>
          </a:p>
        </p:txBody>
      </p:sp>
      <p:sp>
        <p:nvSpPr>
          <p:cNvPr id="4" name="TextBox 3"/>
          <p:cNvSpPr txBox="1"/>
          <p:nvPr/>
        </p:nvSpPr>
        <p:spPr>
          <a:xfrm>
            <a:off x="2895600" y="1676400"/>
            <a:ext cx="184666" cy="369332"/>
          </a:xfrm>
          <a:prstGeom prst="rect">
            <a:avLst/>
          </a:prstGeom>
          <a:noFill/>
        </p:spPr>
        <p:txBody>
          <a:bodyPr wrap="none" rtlCol="0">
            <a:spAutoFit/>
          </a:bodyPr>
          <a:lstStyle/>
          <a:p>
            <a:pPr defTabSz="457200"/>
            <a:endParaRPr lang="en-US" dirty="0">
              <a:solidFill>
                <a:prstClr val="black"/>
              </a:solidFill>
            </a:endParaRPr>
          </a:p>
        </p:txBody>
      </p:sp>
    </p:spTree>
    <p:extLst>
      <p:ext uri="{BB962C8B-B14F-4D97-AF65-F5344CB8AC3E}">
        <p14:creationId xmlns:p14="http://schemas.microsoft.com/office/powerpoint/2010/main" val="711540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71500"/>
            <a:ext cx="7467600" cy="5902452"/>
          </a:xfrm>
        </p:spPr>
        <p:txBody>
          <a:bodyPr/>
          <a:lstStyle/>
          <a:p>
            <a:r>
              <a:rPr lang="en-US" dirty="0"/>
              <a:t>Teeth erode in the pH range of 2.0-4.0, although surface enamel starts to </a:t>
            </a:r>
            <a:r>
              <a:rPr lang="en-US" dirty="0" err="1"/>
              <a:t>demineralize</a:t>
            </a:r>
            <a:r>
              <a:rPr lang="en-US" dirty="0"/>
              <a:t> as the pH drops below 5.5.</a:t>
            </a:r>
          </a:p>
          <a:p>
            <a:r>
              <a:rPr lang="en-US" dirty="0"/>
              <a:t>Dental erosion from beverages is primarily caused by phosphoric acid and/or citric acid.</a:t>
            </a:r>
          </a:p>
          <a:p>
            <a:r>
              <a:rPr lang="en-US" dirty="0"/>
              <a:t>Fluoride DOES NOT prevent erosion since highly acidic environments </a:t>
            </a:r>
            <a:r>
              <a:rPr lang="en-US" dirty="0" err="1"/>
              <a:t>solubilize</a:t>
            </a:r>
            <a:r>
              <a:rPr lang="en-US" dirty="0"/>
              <a:t> </a:t>
            </a:r>
            <a:r>
              <a:rPr lang="en-US" dirty="0" err="1"/>
              <a:t>fluorapatite</a:t>
            </a:r>
            <a:r>
              <a:rPr lang="en-US" dirty="0"/>
              <a:t> and calcium fluoride.</a:t>
            </a:r>
          </a:p>
          <a:p>
            <a:r>
              <a:rPr lang="en-US" dirty="0"/>
              <a:t>Saliva is an important milieu for the negation of dental erosion by not only diluting and buffering extrinsic acids, but also providing the source of </a:t>
            </a:r>
            <a:r>
              <a:rPr lang="en-US" dirty="0" err="1"/>
              <a:t>glycoproteins</a:t>
            </a:r>
            <a:r>
              <a:rPr lang="en-US" dirty="0"/>
              <a:t> that coat the tooth surface as the protective pellicle.</a:t>
            </a:r>
          </a:p>
        </p:txBody>
      </p:sp>
    </p:spTree>
    <p:extLst>
      <p:ext uri="{BB962C8B-B14F-4D97-AF65-F5344CB8AC3E}">
        <p14:creationId xmlns:p14="http://schemas.microsoft.com/office/powerpoint/2010/main" val="3720916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3515.jpg"/>
          <p:cNvPicPr>
            <a:picLocks noGrp="1" noChangeAspect="1"/>
          </p:cNvPicPr>
          <p:nvPr>
            <p:ph sz="quarter" idx="1"/>
          </p:nvPr>
        </p:nvPicPr>
        <p:blipFill>
          <a:blip r:embed="rId2"/>
          <a:srcRect l="-31265" r="-31265"/>
          <a:stretch>
            <a:fillRect/>
          </a:stretch>
        </p:blipFill>
        <p:spPr>
          <a:xfrm>
            <a:off x="457200" y="347663"/>
            <a:ext cx="7467600" cy="6126162"/>
          </a:xfrm>
        </p:spPr>
      </p:pic>
    </p:spTree>
    <p:extLst>
      <p:ext uri="{BB962C8B-B14F-4D97-AF65-F5344CB8AC3E}">
        <p14:creationId xmlns:p14="http://schemas.microsoft.com/office/powerpoint/2010/main" val="2374153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47377"/>
            <a:ext cx="7467600" cy="6339647"/>
          </a:xfrm>
        </p:spPr>
        <p:txBody>
          <a:bodyPr>
            <a:normAutofit fontScale="92500" lnSpcReduction="20000"/>
          </a:bodyPr>
          <a:lstStyle/>
          <a:p>
            <a:r>
              <a:rPr lang="en-US" dirty="0"/>
              <a:t>380 beverages were tested for pH.  93% had a pH below 4 (erosive or extremely erosive).</a:t>
            </a:r>
          </a:p>
          <a:p>
            <a:r>
              <a:rPr lang="en-US" dirty="0"/>
              <a:t>Battery Acid= 0</a:t>
            </a:r>
          </a:p>
          <a:p>
            <a:r>
              <a:rPr lang="en-US" dirty="0"/>
              <a:t>Gastric Acid= 1           (reflux)  (bulimia)</a:t>
            </a:r>
          </a:p>
          <a:p>
            <a:r>
              <a:rPr lang="en-US" dirty="0"/>
              <a:t>Lemon Juice = 2.25</a:t>
            </a:r>
          </a:p>
          <a:p>
            <a:r>
              <a:rPr lang="en-US" dirty="0"/>
              <a:t>Coke Classic = 2.37</a:t>
            </a:r>
          </a:p>
          <a:p>
            <a:r>
              <a:rPr lang="en-US" dirty="0"/>
              <a:t>Pepsi = 2.39</a:t>
            </a:r>
          </a:p>
          <a:p>
            <a:r>
              <a:rPr lang="en-US" dirty="0" err="1"/>
              <a:t>Kool</a:t>
            </a:r>
            <a:r>
              <a:rPr lang="en-US" dirty="0"/>
              <a:t> Aid mix Tropical punch = 2.69</a:t>
            </a:r>
          </a:p>
          <a:p>
            <a:r>
              <a:rPr lang="en-US" dirty="0"/>
              <a:t>5 hr energy Berry = 2.81</a:t>
            </a:r>
          </a:p>
          <a:p>
            <a:r>
              <a:rPr lang="en-US" dirty="0"/>
              <a:t>Dr. Pepper = 2.88</a:t>
            </a:r>
          </a:p>
          <a:p>
            <a:r>
              <a:rPr lang="en-US" dirty="0"/>
              <a:t>Lipton Green tea with citrus = 2.93</a:t>
            </a:r>
          </a:p>
          <a:p>
            <a:r>
              <a:rPr lang="en-US" dirty="0"/>
              <a:t>Coke Zero = 2.96</a:t>
            </a:r>
          </a:p>
          <a:p>
            <a:r>
              <a:rPr lang="en-US" dirty="0"/>
              <a:t>Gatorade Orange =2.99</a:t>
            </a:r>
          </a:p>
          <a:p>
            <a:r>
              <a:rPr lang="en-US" dirty="0"/>
              <a:t>Vitamin water Orange = 3.23</a:t>
            </a:r>
          </a:p>
          <a:p>
            <a:r>
              <a:rPr lang="en-US" dirty="0"/>
              <a:t>7 up = 3.24</a:t>
            </a:r>
          </a:p>
          <a:p>
            <a:r>
              <a:rPr lang="en-US" dirty="0"/>
              <a:t>Carbonated water=carbonic acid= 5</a:t>
            </a:r>
          </a:p>
          <a:p>
            <a:r>
              <a:rPr lang="en-US" dirty="0"/>
              <a:t>Coffee = 5.11</a:t>
            </a:r>
          </a:p>
          <a:p>
            <a:endParaRPr lang="en-US" dirty="0"/>
          </a:p>
          <a:p>
            <a:endParaRPr lang="en-US" dirty="0"/>
          </a:p>
        </p:txBody>
      </p:sp>
    </p:spTree>
    <p:extLst>
      <p:ext uri="{BB962C8B-B14F-4D97-AF65-F5344CB8AC3E}">
        <p14:creationId xmlns:p14="http://schemas.microsoft.com/office/powerpoint/2010/main" val="3614968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747962"/>
          </a:xfrm>
        </p:spPr>
        <p:txBody>
          <a:bodyPr>
            <a:normAutofit/>
          </a:bodyPr>
          <a:lstStyle/>
          <a:p>
            <a:r>
              <a:rPr lang="en-US" dirty="0"/>
              <a:t>Evidence-based recommendations for antibiotic usage to treat endodontic infections and pain</a:t>
            </a:r>
          </a:p>
        </p:txBody>
      </p:sp>
      <p:sp>
        <p:nvSpPr>
          <p:cNvPr id="3" name="Content Placeholder 2"/>
          <p:cNvSpPr>
            <a:spLocks noGrp="1"/>
          </p:cNvSpPr>
          <p:nvPr>
            <p:ph sz="quarter" idx="1"/>
          </p:nvPr>
        </p:nvSpPr>
        <p:spPr>
          <a:xfrm>
            <a:off x="457200" y="4597400"/>
            <a:ext cx="7467600" cy="1876552"/>
          </a:xfrm>
        </p:spPr>
        <p:txBody>
          <a:bodyPr/>
          <a:lstStyle/>
          <a:p>
            <a:pPr algn="ctr"/>
            <a:r>
              <a:rPr lang="en-US" dirty="0"/>
              <a:t>Journal of the American Dental Association</a:t>
            </a:r>
          </a:p>
          <a:p>
            <a:pPr algn="ctr"/>
            <a:r>
              <a:rPr lang="en-US" dirty="0"/>
              <a:t>March 2016</a:t>
            </a:r>
          </a:p>
          <a:p>
            <a:pPr algn="ctr"/>
            <a:r>
              <a:rPr lang="en-US" dirty="0"/>
              <a:t>Case Western Reserve, Ohio</a:t>
            </a:r>
          </a:p>
        </p:txBody>
      </p:sp>
    </p:spTree>
    <p:extLst>
      <p:ext uri="{BB962C8B-B14F-4D97-AF65-F5344CB8AC3E}">
        <p14:creationId xmlns:p14="http://schemas.microsoft.com/office/powerpoint/2010/main" val="3036110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12954"/>
            <a:ext cx="7467600" cy="5760998"/>
          </a:xfrm>
        </p:spPr>
        <p:txBody>
          <a:bodyPr/>
          <a:lstStyle/>
          <a:p>
            <a:r>
              <a:rPr lang="en-US" dirty="0"/>
              <a:t>Reviewed 5 different studies.</a:t>
            </a:r>
          </a:p>
          <a:p>
            <a:r>
              <a:rPr lang="en-US" dirty="0"/>
              <a:t>With sample sizes 80,40,40,41,70 patients.</a:t>
            </a:r>
          </a:p>
          <a:p>
            <a:endParaRPr lang="en-US" u="sng" dirty="0"/>
          </a:p>
          <a:p>
            <a:r>
              <a:rPr lang="en-US" u="sng" dirty="0"/>
              <a:t>Conclusion</a:t>
            </a:r>
            <a:r>
              <a:rPr lang="en-US" dirty="0"/>
              <a:t>: The best available clinical evidence signals NO indication for prescribing antibiotics preoperatively or postoperatively to prevent endodontic infection or pain unless the spread of infection is systemic, the patient is febrile, or both.</a:t>
            </a:r>
          </a:p>
          <a:p>
            <a:r>
              <a:rPr lang="en-US" dirty="0"/>
              <a:t>Systemic administration of antibiotics does not relieve painful </a:t>
            </a:r>
            <a:r>
              <a:rPr lang="en-US" dirty="0" err="1"/>
              <a:t>pulpitis</a:t>
            </a:r>
            <a:r>
              <a:rPr lang="en-US" dirty="0"/>
              <a:t> nor does it resolve localized </a:t>
            </a:r>
            <a:r>
              <a:rPr lang="en-US" dirty="0" err="1"/>
              <a:t>periradicular</a:t>
            </a:r>
            <a:r>
              <a:rPr lang="en-US" dirty="0"/>
              <a:t> </a:t>
            </a:r>
            <a:r>
              <a:rPr lang="en-US" dirty="0" err="1"/>
              <a:t>symptons</a:t>
            </a:r>
            <a:r>
              <a:rPr lang="en-US" dirty="0"/>
              <a:t>.</a:t>
            </a:r>
          </a:p>
        </p:txBody>
      </p:sp>
    </p:spTree>
    <p:extLst>
      <p:ext uri="{BB962C8B-B14F-4D97-AF65-F5344CB8AC3E}">
        <p14:creationId xmlns:p14="http://schemas.microsoft.com/office/powerpoint/2010/main" val="1035934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760662"/>
          </a:xfrm>
        </p:spPr>
        <p:txBody>
          <a:bodyPr/>
          <a:lstStyle/>
          <a:p>
            <a:r>
              <a:rPr lang="en-US" dirty="0"/>
              <a:t>Are Topical Fluorides effective for treating incipient carious lesions?</a:t>
            </a:r>
            <a:br>
              <a:rPr lang="en-US" dirty="0"/>
            </a:br>
            <a:r>
              <a:rPr lang="en-US" dirty="0"/>
              <a:t>  A Systemic review and meta-        	analysis</a:t>
            </a:r>
          </a:p>
        </p:txBody>
      </p:sp>
      <p:sp>
        <p:nvSpPr>
          <p:cNvPr id="3" name="Content Placeholder 2"/>
          <p:cNvSpPr>
            <a:spLocks noGrp="1"/>
          </p:cNvSpPr>
          <p:nvPr>
            <p:ph sz="quarter" idx="1"/>
          </p:nvPr>
        </p:nvSpPr>
        <p:spPr>
          <a:xfrm>
            <a:off x="457200" y="3810000"/>
            <a:ext cx="7467600" cy="2663952"/>
          </a:xfrm>
        </p:spPr>
        <p:txBody>
          <a:bodyPr/>
          <a:lstStyle/>
          <a:p>
            <a:pPr algn="ctr"/>
            <a:endParaRPr lang="en-US" dirty="0"/>
          </a:p>
          <a:p>
            <a:pPr algn="ctr"/>
            <a:r>
              <a:rPr lang="en-US" dirty="0"/>
              <a:t>Journal of American Dental Association</a:t>
            </a:r>
          </a:p>
          <a:p>
            <a:pPr algn="ctr"/>
            <a:endParaRPr lang="en-US" dirty="0"/>
          </a:p>
          <a:p>
            <a:pPr algn="ctr"/>
            <a:r>
              <a:rPr lang="en-US" dirty="0"/>
              <a:t>February 2016</a:t>
            </a:r>
          </a:p>
        </p:txBody>
      </p:sp>
    </p:spTree>
    <p:extLst>
      <p:ext uri="{BB962C8B-B14F-4D97-AF65-F5344CB8AC3E}">
        <p14:creationId xmlns:p14="http://schemas.microsoft.com/office/powerpoint/2010/main" val="2271210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47700"/>
            <a:ext cx="7467600" cy="5826252"/>
          </a:xfrm>
        </p:spPr>
        <p:txBody>
          <a:bodyPr/>
          <a:lstStyle/>
          <a:p>
            <a:r>
              <a:rPr lang="en-US" dirty="0"/>
              <a:t>In active incipient carious lesions, fluoride is accumulated on bacterial plaque and saliva as calcium fluoride as a result of topical fluoride applications.</a:t>
            </a:r>
          </a:p>
          <a:p>
            <a:r>
              <a:rPr lang="en-US" dirty="0" err="1"/>
              <a:t>Biofilm</a:t>
            </a:r>
            <a:r>
              <a:rPr lang="en-US" dirty="0"/>
              <a:t> control itself is an effective way to arrest enamel carious lesions because it promotes mechanical abrasion of the enamel surface, and clinically leads to change in the appearance of white spots from chalky and rough (active) to bright and smooth (inactive).</a:t>
            </a:r>
          </a:p>
          <a:p>
            <a:r>
              <a:rPr lang="en-US" dirty="0"/>
              <a:t>Active lesions indicate that the reservoir of Fl formed from Fl toothpaste and fluoridated water has not been enough to positively affect the demineralization- </a:t>
            </a:r>
            <a:r>
              <a:rPr lang="en-US" dirty="0" err="1"/>
              <a:t>remineralization</a:t>
            </a:r>
            <a:r>
              <a:rPr lang="en-US" dirty="0"/>
              <a:t> process.</a:t>
            </a:r>
          </a:p>
        </p:txBody>
      </p:sp>
    </p:spTree>
    <p:extLst>
      <p:ext uri="{BB962C8B-B14F-4D97-AF65-F5344CB8AC3E}">
        <p14:creationId xmlns:p14="http://schemas.microsoft.com/office/powerpoint/2010/main" val="1836878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60400"/>
            <a:ext cx="7467600" cy="5813552"/>
          </a:xfrm>
        </p:spPr>
        <p:txBody>
          <a:bodyPr/>
          <a:lstStyle/>
          <a:p>
            <a:r>
              <a:rPr lang="en-US" dirty="0"/>
              <a:t>A systematic review has evidenced that sealants are more effective than Fl varnish in caries prevention on </a:t>
            </a:r>
            <a:r>
              <a:rPr lang="en-US" dirty="0" err="1"/>
              <a:t>occlusal</a:t>
            </a:r>
            <a:r>
              <a:rPr lang="en-US" dirty="0"/>
              <a:t> surfaces.</a:t>
            </a:r>
          </a:p>
          <a:p>
            <a:endParaRPr lang="en-US" dirty="0"/>
          </a:p>
          <a:p>
            <a:r>
              <a:rPr lang="en-US" u="sng" dirty="0"/>
              <a:t>Studies and Conclusion:</a:t>
            </a:r>
          </a:p>
          <a:p>
            <a:r>
              <a:rPr lang="en-US" dirty="0"/>
              <a:t>4 applications at weekly intervals or 2 applications of Fl varnish over 4 mos. were effective in reversing active enamel caries lesions in primary dentition. 81% lesions were inactive with Fl varnish Vs. 38% arrested in no </a:t>
            </a:r>
            <a:r>
              <a:rPr lang="en-US" dirty="0" err="1"/>
              <a:t>tx</a:t>
            </a:r>
            <a:r>
              <a:rPr lang="en-US" dirty="0"/>
              <a:t>. Group.</a:t>
            </a:r>
          </a:p>
          <a:p>
            <a:r>
              <a:rPr lang="en-US" dirty="0"/>
              <a:t>3 applications with quarterly intervals on permanent teeth lead to significant decrease in caries prevalence Vs. control group over 7 mo. Interval.  </a:t>
            </a:r>
          </a:p>
        </p:txBody>
      </p:sp>
    </p:spTree>
    <p:extLst>
      <p:ext uri="{BB962C8B-B14F-4D97-AF65-F5344CB8AC3E}">
        <p14:creationId xmlns:p14="http://schemas.microsoft.com/office/powerpoint/2010/main" val="1860493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443162"/>
          </a:xfrm>
        </p:spPr>
        <p:txBody>
          <a:bodyPr/>
          <a:lstStyle/>
          <a:p>
            <a:r>
              <a:rPr lang="en-US" dirty="0"/>
              <a:t>Sleep quality in patients with </a:t>
            </a:r>
            <a:r>
              <a:rPr lang="en-US" dirty="0" err="1"/>
              <a:t>xerostomia</a:t>
            </a:r>
            <a:r>
              <a:rPr lang="en-US" dirty="0"/>
              <a:t>: a prospective and randomized case-control study</a:t>
            </a:r>
          </a:p>
        </p:txBody>
      </p:sp>
      <p:sp>
        <p:nvSpPr>
          <p:cNvPr id="3" name="Content Placeholder 2"/>
          <p:cNvSpPr>
            <a:spLocks noGrp="1"/>
          </p:cNvSpPr>
          <p:nvPr>
            <p:ph sz="quarter" idx="1"/>
          </p:nvPr>
        </p:nvSpPr>
        <p:spPr>
          <a:xfrm>
            <a:off x="457200" y="4292600"/>
            <a:ext cx="7467600" cy="2181352"/>
          </a:xfrm>
        </p:spPr>
        <p:txBody>
          <a:bodyPr/>
          <a:lstStyle/>
          <a:p>
            <a:pPr algn="ctr"/>
            <a:r>
              <a:rPr lang="en-US" dirty="0" err="1"/>
              <a:t>Acta</a:t>
            </a:r>
            <a:r>
              <a:rPr lang="en-US" dirty="0"/>
              <a:t> </a:t>
            </a:r>
            <a:r>
              <a:rPr lang="en-US" dirty="0" err="1"/>
              <a:t>Odontologica</a:t>
            </a:r>
            <a:r>
              <a:rPr lang="en-US" dirty="0"/>
              <a:t> </a:t>
            </a:r>
            <a:r>
              <a:rPr lang="en-US" dirty="0" err="1"/>
              <a:t>Scandinavica</a:t>
            </a:r>
            <a:endParaRPr lang="en-US" dirty="0"/>
          </a:p>
          <a:p>
            <a:pPr algn="ctr"/>
            <a:endParaRPr lang="en-US" dirty="0"/>
          </a:p>
          <a:p>
            <a:pPr algn="ctr"/>
            <a:r>
              <a:rPr lang="en-US" dirty="0"/>
              <a:t>October 2015</a:t>
            </a:r>
          </a:p>
          <a:p>
            <a:pPr algn="ctr"/>
            <a:r>
              <a:rPr lang="en-US" dirty="0"/>
              <a:t>Spain</a:t>
            </a:r>
          </a:p>
        </p:txBody>
      </p:sp>
    </p:spTree>
    <p:extLst>
      <p:ext uri="{BB962C8B-B14F-4D97-AF65-F5344CB8AC3E}">
        <p14:creationId xmlns:p14="http://schemas.microsoft.com/office/powerpoint/2010/main" val="1793153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98500"/>
            <a:ext cx="7467600" cy="5775452"/>
          </a:xfrm>
        </p:spPr>
        <p:txBody>
          <a:bodyPr/>
          <a:lstStyle/>
          <a:p>
            <a:r>
              <a:rPr lang="en-US" dirty="0"/>
              <a:t>Sleep disorders add to the pathological gravity of any illness and diminish general wellbeing.</a:t>
            </a:r>
          </a:p>
          <a:p>
            <a:r>
              <a:rPr lang="en-US" dirty="0"/>
              <a:t>Numerous articles of research have indicated that saliva flow follows circadian rhythms and decreases during sleep.</a:t>
            </a:r>
          </a:p>
          <a:p>
            <a:endParaRPr lang="en-US" dirty="0"/>
          </a:p>
          <a:p>
            <a:r>
              <a:rPr lang="en-US" dirty="0"/>
              <a:t>The results of the present study suggest an association between </a:t>
            </a:r>
            <a:r>
              <a:rPr lang="en-US" dirty="0" err="1"/>
              <a:t>hyposalivation</a:t>
            </a:r>
            <a:r>
              <a:rPr lang="en-US" dirty="0"/>
              <a:t>, sleep disorders, oral quality-of-life and psychiatric disorders among </a:t>
            </a:r>
            <a:r>
              <a:rPr lang="en-US" dirty="0" err="1"/>
              <a:t>xerostomia</a:t>
            </a:r>
            <a:r>
              <a:rPr lang="en-US" dirty="0"/>
              <a:t> patients in comparison with control subjects.</a:t>
            </a:r>
          </a:p>
        </p:txBody>
      </p:sp>
    </p:spTree>
    <p:extLst>
      <p:ext uri="{BB962C8B-B14F-4D97-AF65-F5344CB8AC3E}">
        <p14:creationId xmlns:p14="http://schemas.microsoft.com/office/powerpoint/2010/main" val="3074457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3433.jpg"/>
          <p:cNvPicPr>
            <a:picLocks noGrp="1" noChangeAspect="1"/>
          </p:cNvPicPr>
          <p:nvPr>
            <p:ph sz="quarter" idx="1"/>
          </p:nvPr>
        </p:nvPicPr>
        <p:blipFill>
          <a:blip r:embed="rId2"/>
          <a:srcRect t="-1704" b="-1704"/>
          <a:stretch>
            <a:fillRect/>
          </a:stretch>
        </p:blipFill>
        <p:spPr>
          <a:xfrm>
            <a:off x="457200" y="357188"/>
            <a:ext cx="7886700" cy="6116637"/>
          </a:xfrm>
        </p:spPr>
      </p:pic>
    </p:spTree>
    <p:extLst>
      <p:ext uri="{BB962C8B-B14F-4D97-AF65-F5344CB8AC3E}">
        <p14:creationId xmlns:p14="http://schemas.microsoft.com/office/powerpoint/2010/main" val="2441208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671762"/>
          </a:xfrm>
        </p:spPr>
        <p:txBody>
          <a:bodyPr/>
          <a:lstStyle/>
          <a:p>
            <a:r>
              <a:rPr lang="en-US" dirty="0" err="1"/>
              <a:t>Nonodontogenic</a:t>
            </a:r>
            <a:r>
              <a:rPr lang="en-US" dirty="0"/>
              <a:t> “tooth pain” of nose and sinus origin</a:t>
            </a:r>
          </a:p>
        </p:txBody>
      </p:sp>
      <p:sp>
        <p:nvSpPr>
          <p:cNvPr id="3" name="Content Placeholder 2"/>
          <p:cNvSpPr>
            <a:spLocks noGrp="1"/>
          </p:cNvSpPr>
          <p:nvPr>
            <p:ph sz="quarter" idx="1"/>
          </p:nvPr>
        </p:nvSpPr>
        <p:spPr>
          <a:xfrm>
            <a:off x="457200" y="4368800"/>
            <a:ext cx="7467600" cy="2105152"/>
          </a:xfrm>
        </p:spPr>
        <p:txBody>
          <a:bodyPr/>
          <a:lstStyle/>
          <a:p>
            <a:pPr algn="ctr"/>
            <a:r>
              <a:rPr lang="en-US" dirty="0"/>
              <a:t>Journal of American Dental Association</a:t>
            </a:r>
          </a:p>
          <a:p>
            <a:pPr algn="ctr"/>
            <a:endParaRPr lang="en-US" dirty="0"/>
          </a:p>
          <a:p>
            <a:pPr algn="ctr"/>
            <a:r>
              <a:rPr lang="en-US" dirty="0"/>
              <a:t>June 2016</a:t>
            </a:r>
          </a:p>
          <a:p>
            <a:pPr algn="ctr"/>
            <a:r>
              <a:rPr lang="en-US" dirty="0"/>
              <a:t>Minnesota</a:t>
            </a:r>
          </a:p>
        </p:txBody>
      </p:sp>
    </p:spTree>
    <p:extLst>
      <p:ext uri="{BB962C8B-B14F-4D97-AF65-F5344CB8AC3E}">
        <p14:creationId xmlns:p14="http://schemas.microsoft.com/office/powerpoint/2010/main" val="2839675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46100"/>
            <a:ext cx="7467600" cy="5927852"/>
          </a:xfrm>
        </p:spPr>
        <p:txBody>
          <a:bodyPr/>
          <a:lstStyle/>
          <a:p>
            <a:r>
              <a:rPr lang="en-US" u="sng" dirty="0"/>
              <a:t>Case #1-</a:t>
            </a:r>
            <a:endParaRPr lang="en-US" dirty="0"/>
          </a:p>
          <a:p>
            <a:pPr>
              <a:buNone/>
            </a:pPr>
            <a:r>
              <a:rPr lang="en-US" dirty="0"/>
              <a:t>   35 </a:t>
            </a:r>
            <a:r>
              <a:rPr lang="en-US" dirty="0" err="1"/>
              <a:t>yo</a:t>
            </a:r>
            <a:r>
              <a:rPr lang="en-US" dirty="0"/>
              <a:t> female with constant achy, throbbing pain located in maxillary anterior area. 3-5:10.</a:t>
            </a:r>
          </a:p>
          <a:p>
            <a:pPr>
              <a:buNone/>
            </a:pPr>
            <a:r>
              <a:rPr lang="en-US" dirty="0"/>
              <a:t>   Pain of 3 mos. duration after bike fall. Endo to </a:t>
            </a:r>
          </a:p>
          <a:p>
            <a:pPr>
              <a:buNone/>
            </a:pPr>
            <a:r>
              <a:rPr lang="en-US" dirty="0"/>
              <a:t>   #8 &amp; 9 with </a:t>
            </a:r>
            <a:r>
              <a:rPr lang="en-US" dirty="0" err="1"/>
              <a:t>apico</a:t>
            </a:r>
            <a:r>
              <a:rPr lang="en-US" dirty="0"/>
              <a:t> #9.</a:t>
            </a:r>
          </a:p>
          <a:p>
            <a:pPr>
              <a:buNone/>
            </a:pPr>
            <a:r>
              <a:rPr lang="en-US" dirty="0"/>
              <a:t>   </a:t>
            </a:r>
            <a:r>
              <a:rPr lang="en-US" dirty="0" err="1"/>
              <a:t>Dx</a:t>
            </a:r>
            <a:r>
              <a:rPr lang="en-US" dirty="0"/>
              <a:t>. Nasal </a:t>
            </a:r>
            <a:r>
              <a:rPr lang="en-US" dirty="0" err="1"/>
              <a:t>vestibulitis</a:t>
            </a:r>
            <a:r>
              <a:rPr lang="en-US" dirty="0"/>
              <a:t>- diffuse dermatitis of nasal vestibule. Often caused by Staph. </a:t>
            </a:r>
            <a:r>
              <a:rPr lang="en-US" dirty="0" err="1"/>
              <a:t>Aureus</a:t>
            </a:r>
            <a:r>
              <a:rPr lang="en-US" dirty="0"/>
              <a:t>. Skin in nose is red, swollen, and tender</a:t>
            </a:r>
          </a:p>
        </p:txBody>
      </p:sp>
    </p:spTree>
    <p:extLst>
      <p:ext uri="{BB962C8B-B14F-4D97-AF65-F5344CB8AC3E}">
        <p14:creationId xmlns:p14="http://schemas.microsoft.com/office/powerpoint/2010/main" val="3378234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58800"/>
            <a:ext cx="7467600" cy="5915152"/>
          </a:xfrm>
        </p:spPr>
        <p:txBody>
          <a:bodyPr/>
          <a:lstStyle/>
          <a:p>
            <a:r>
              <a:rPr lang="en-US" u="sng" dirty="0"/>
              <a:t>Case #2</a:t>
            </a:r>
            <a:r>
              <a:rPr lang="en-US" dirty="0"/>
              <a:t>-</a:t>
            </a:r>
            <a:endParaRPr lang="en-US" u="sng" dirty="0"/>
          </a:p>
          <a:p>
            <a:r>
              <a:rPr lang="en-US" dirty="0"/>
              <a:t>57 </a:t>
            </a:r>
            <a:r>
              <a:rPr lang="en-US" dirty="0" err="1"/>
              <a:t>yo</a:t>
            </a:r>
            <a:r>
              <a:rPr lang="en-US" dirty="0"/>
              <a:t> woman with </a:t>
            </a:r>
            <a:r>
              <a:rPr lang="en-US" dirty="0" err="1"/>
              <a:t>hx</a:t>
            </a:r>
            <a:r>
              <a:rPr lang="en-US" dirty="0"/>
              <a:t>. of constant deep ache.  Rated 5:10.  Has had 14 dental procedures over 5 yrs to Maxillary Right (</a:t>
            </a:r>
            <a:r>
              <a:rPr lang="en-US" dirty="0" err="1"/>
              <a:t>endo</a:t>
            </a:r>
            <a:r>
              <a:rPr lang="en-US" dirty="0"/>
              <a:t>., root end surgeries, extractions, &amp; implants).</a:t>
            </a:r>
          </a:p>
          <a:p>
            <a:r>
              <a:rPr lang="en-US" dirty="0"/>
              <a:t>Last few weeks pain up to 8:10. On IV antibiotics from Infectious Disease MD.</a:t>
            </a:r>
          </a:p>
          <a:p>
            <a:r>
              <a:rPr lang="en-US" dirty="0"/>
              <a:t>Medical </a:t>
            </a:r>
            <a:r>
              <a:rPr lang="en-US" dirty="0" err="1"/>
              <a:t>Hx</a:t>
            </a:r>
            <a:r>
              <a:rPr lang="en-US" dirty="0"/>
              <a:t>. significant for chronic sinusitis and multiple sinus surgeries.</a:t>
            </a:r>
          </a:p>
          <a:p>
            <a:r>
              <a:rPr lang="en-US" dirty="0" err="1"/>
              <a:t>Dx</a:t>
            </a:r>
            <a:r>
              <a:rPr lang="en-US" dirty="0"/>
              <a:t>: Neuropathic facial pain, aggravated by recurrent sinusitis, further complicated by </a:t>
            </a:r>
            <a:r>
              <a:rPr lang="en-US" dirty="0" err="1"/>
              <a:t>mucociliary</a:t>
            </a:r>
            <a:r>
              <a:rPr lang="en-US" dirty="0"/>
              <a:t> dysfunction. (</a:t>
            </a:r>
            <a:r>
              <a:rPr lang="en-US" dirty="0" err="1"/>
              <a:t>Mucociliary</a:t>
            </a:r>
            <a:r>
              <a:rPr lang="en-US" dirty="0"/>
              <a:t> apparatus consists of cilia, protective mucous layer, and airway surface liquid layer which work in concert to remove inhaled particles.)</a:t>
            </a:r>
          </a:p>
        </p:txBody>
      </p:sp>
    </p:spTree>
    <p:extLst>
      <p:ext uri="{BB962C8B-B14F-4D97-AF65-F5344CB8AC3E}">
        <p14:creationId xmlns:p14="http://schemas.microsoft.com/office/powerpoint/2010/main" val="3419173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84200"/>
            <a:ext cx="7467600" cy="5889752"/>
          </a:xfrm>
        </p:spPr>
        <p:txBody>
          <a:bodyPr/>
          <a:lstStyle/>
          <a:p>
            <a:r>
              <a:rPr lang="en-US" dirty="0"/>
              <a:t>Maxillary teeth, maxillary sinuses, and the anterior 2/3 of the nose are innervated by branches of the maxillary division (V2) of the trigeminal branch-( 5</a:t>
            </a:r>
            <a:r>
              <a:rPr lang="en-US" baseline="30000" dirty="0"/>
              <a:t>th</a:t>
            </a:r>
            <a:r>
              <a:rPr lang="en-US" dirty="0"/>
              <a:t> cranial nerve.)</a:t>
            </a:r>
          </a:p>
          <a:p>
            <a:r>
              <a:rPr lang="en-US" dirty="0"/>
              <a:t>Branches of Trigeminal –V1  </a:t>
            </a:r>
            <a:r>
              <a:rPr lang="en-US" dirty="0" err="1"/>
              <a:t>Opthalmic</a:t>
            </a:r>
            <a:endParaRPr lang="en-US" dirty="0"/>
          </a:p>
          <a:p>
            <a:pPr>
              <a:buNone/>
            </a:pPr>
            <a:r>
              <a:rPr lang="en-US" dirty="0"/>
              <a:t>					  V2  Maxillary</a:t>
            </a:r>
          </a:p>
          <a:p>
            <a:pPr>
              <a:buNone/>
            </a:pPr>
            <a:r>
              <a:rPr lang="en-US" dirty="0"/>
              <a:t>					  V3  </a:t>
            </a:r>
            <a:r>
              <a:rPr lang="en-US" dirty="0" err="1"/>
              <a:t>Mandibular</a:t>
            </a:r>
            <a:endParaRPr lang="en-US" dirty="0"/>
          </a:p>
          <a:p>
            <a:pPr>
              <a:buNone/>
            </a:pPr>
            <a:endParaRPr lang="en-US" dirty="0"/>
          </a:p>
          <a:p>
            <a:r>
              <a:rPr lang="en-US" dirty="0"/>
              <a:t>Inflamed </a:t>
            </a:r>
            <a:r>
              <a:rPr lang="en-US" dirty="0" err="1"/>
              <a:t>sino</a:t>
            </a:r>
            <a:r>
              <a:rPr lang="en-US" dirty="0"/>
              <a:t>-nasal tissues can lead to sensitization of branches within the Maxillary division of Trigeminal. Teeth in area of sinus may have sensitivity to biting, thermal, and percussion.</a:t>
            </a:r>
          </a:p>
        </p:txBody>
      </p:sp>
    </p:spTree>
    <p:extLst>
      <p:ext uri="{BB962C8B-B14F-4D97-AF65-F5344CB8AC3E}">
        <p14:creationId xmlns:p14="http://schemas.microsoft.com/office/powerpoint/2010/main" val="1614688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633662"/>
          </a:xfrm>
        </p:spPr>
        <p:txBody>
          <a:bodyPr/>
          <a:lstStyle/>
          <a:p>
            <a:r>
              <a:rPr lang="en-US" dirty="0"/>
              <a:t>An examination of factors related to aspiration and silent aspiration in older adults requiring long-term care in rural </a:t>
            </a:r>
            <a:r>
              <a:rPr lang="en-US" dirty="0" err="1"/>
              <a:t>japan</a:t>
            </a:r>
            <a:endParaRPr lang="en-US" dirty="0"/>
          </a:p>
        </p:txBody>
      </p:sp>
      <p:sp>
        <p:nvSpPr>
          <p:cNvPr id="3" name="Content Placeholder 2"/>
          <p:cNvSpPr>
            <a:spLocks noGrp="1"/>
          </p:cNvSpPr>
          <p:nvPr>
            <p:ph sz="quarter" idx="1"/>
          </p:nvPr>
        </p:nvSpPr>
        <p:spPr>
          <a:xfrm>
            <a:off x="457200" y="4368800"/>
            <a:ext cx="7467600" cy="2105152"/>
          </a:xfrm>
        </p:spPr>
        <p:txBody>
          <a:bodyPr/>
          <a:lstStyle/>
          <a:p>
            <a:pPr algn="ctr"/>
            <a:r>
              <a:rPr lang="en-US" dirty="0"/>
              <a:t>Journal of Oral Rehabilitation</a:t>
            </a:r>
          </a:p>
          <a:p>
            <a:pPr algn="ctr"/>
            <a:endParaRPr lang="en-US" dirty="0"/>
          </a:p>
          <a:p>
            <a:pPr algn="ctr"/>
            <a:r>
              <a:rPr lang="en-US" dirty="0"/>
              <a:t>2016</a:t>
            </a:r>
          </a:p>
        </p:txBody>
      </p:sp>
    </p:spTree>
    <p:extLst>
      <p:ext uri="{BB962C8B-B14F-4D97-AF65-F5344CB8AC3E}">
        <p14:creationId xmlns:p14="http://schemas.microsoft.com/office/powerpoint/2010/main" val="2290495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98500"/>
            <a:ext cx="7467600" cy="5775452"/>
          </a:xfrm>
        </p:spPr>
        <p:txBody>
          <a:bodyPr/>
          <a:lstStyle/>
          <a:p>
            <a:r>
              <a:rPr lang="en-US" dirty="0"/>
              <a:t>Swallowing disorders are a growing problem among elderly in LTC, and can cause aspiration pneumonia.</a:t>
            </a:r>
          </a:p>
          <a:p>
            <a:r>
              <a:rPr lang="en-US" dirty="0"/>
              <a:t>Silent Aspiration (SA)- is defined as aspiration without clinical signs such as coughing or throat clearing. Described in many conditions and subgroups- including normal individuals.   Some degree of SA at night may be normal in healthy individuals.</a:t>
            </a:r>
          </a:p>
          <a:p>
            <a:r>
              <a:rPr lang="en-US" dirty="0"/>
              <a:t>Examination of oral function is essential when investigating </a:t>
            </a:r>
            <a:r>
              <a:rPr lang="en-US" dirty="0" err="1"/>
              <a:t>dysphagia</a:t>
            </a:r>
            <a:r>
              <a:rPr lang="en-US" dirty="0"/>
              <a:t>. Importance of lip closure,&amp; lingual ability to stick tongue out.</a:t>
            </a:r>
          </a:p>
          <a:p>
            <a:r>
              <a:rPr lang="en-US" dirty="0"/>
              <a:t>Dementia severity was the best predictor of suspected SA.</a:t>
            </a:r>
          </a:p>
        </p:txBody>
      </p:sp>
    </p:spTree>
    <p:extLst>
      <p:ext uri="{BB962C8B-B14F-4D97-AF65-F5344CB8AC3E}">
        <p14:creationId xmlns:p14="http://schemas.microsoft.com/office/powerpoint/2010/main" val="1680400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8800"/>
            <a:ext cx="7467600" cy="2324100"/>
          </a:xfrm>
        </p:spPr>
        <p:txBody>
          <a:bodyPr/>
          <a:lstStyle/>
          <a:p>
            <a:r>
              <a:rPr lang="en-US" dirty="0"/>
              <a:t>Transmission of blood-borne pathogens (BBP) in US dental health care setting-    2016 update</a:t>
            </a:r>
          </a:p>
        </p:txBody>
      </p:sp>
      <p:sp>
        <p:nvSpPr>
          <p:cNvPr id="3" name="Content Placeholder 2"/>
          <p:cNvSpPr>
            <a:spLocks noGrp="1"/>
          </p:cNvSpPr>
          <p:nvPr>
            <p:ph sz="quarter" idx="1"/>
          </p:nvPr>
        </p:nvSpPr>
        <p:spPr>
          <a:xfrm>
            <a:off x="457200" y="4330700"/>
            <a:ext cx="7467600" cy="2143252"/>
          </a:xfrm>
        </p:spPr>
        <p:txBody>
          <a:bodyPr/>
          <a:lstStyle/>
          <a:p>
            <a:pPr algn="ctr"/>
            <a:r>
              <a:rPr lang="en-US" dirty="0"/>
              <a:t>Journal of American Dental Association</a:t>
            </a:r>
          </a:p>
          <a:p>
            <a:pPr algn="ctr"/>
            <a:endParaRPr lang="en-US" dirty="0"/>
          </a:p>
          <a:p>
            <a:pPr algn="ctr"/>
            <a:r>
              <a:rPr lang="en-US" dirty="0"/>
              <a:t>September 2016</a:t>
            </a:r>
          </a:p>
          <a:p>
            <a:pPr algn="ctr"/>
            <a:r>
              <a:rPr lang="en-US" dirty="0"/>
              <a:t>CDC- Atlanta</a:t>
            </a:r>
          </a:p>
        </p:txBody>
      </p:sp>
    </p:spTree>
    <p:extLst>
      <p:ext uri="{BB962C8B-B14F-4D97-AF65-F5344CB8AC3E}">
        <p14:creationId xmlns:p14="http://schemas.microsoft.com/office/powerpoint/2010/main" val="2910322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60400"/>
            <a:ext cx="7467600" cy="5813552"/>
          </a:xfrm>
        </p:spPr>
        <p:txBody>
          <a:bodyPr/>
          <a:lstStyle/>
          <a:p>
            <a:r>
              <a:rPr lang="en-US" dirty="0" err="1"/>
              <a:t>BBPs</a:t>
            </a:r>
            <a:r>
              <a:rPr lang="en-US" dirty="0"/>
              <a:t> of primary concern include HBV, HCV, and HIV.</a:t>
            </a:r>
          </a:p>
          <a:p>
            <a:r>
              <a:rPr lang="en-US" dirty="0"/>
              <a:t>This update was review of literature from 2003 through 2015.</a:t>
            </a:r>
          </a:p>
          <a:p>
            <a:r>
              <a:rPr lang="en-US" dirty="0"/>
              <a:t>Identified 3 episodes of BBP transmission in US dental settings. Will give details</a:t>
            </a:r>
          </a:p>
          <a:p>
            <a:pPr>
              <a:buNone/>
            </a:pPr>
            <a:endParaRPr lang="en-US" dirty="0"/>
          </a:p>
          <a:p>
            <a:r>
              <a:rPr lang="en-US" dirty="0"/>
              <a:t>Since 1987, there have been NO transmissions of HBV or HCV in dental setting that involved an infected dentist or oral surgeon.</a:t>
            </a:r>
          </a:p>
          <a:p>
            <a:endParaRPr lang="en-US" dirty="0"/>
          </a:p>
          <a:p>
            <a:r>
              <a:rPr lang="en-US" dirty="0"/>
              <a:t>The hepatitis B vaccine became commercially available in 1982.</a:t>
            </a:r>
          </a:p>
        </p:txBody>
      </p:sp>
    </p:spTree>
    <p:extLst>
      <p:ext uri="{BB962C8B-B14F-4D97-AF65-F5344CB8AC3E}">
        <p14:creationId xmlns:p14="http://schemas.microsoft.com/office/powerpoint/2010/main" val="1744588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40478"/>
            <a:ext cx="7467600" cy="5833474"/>
          </a:xfrm>
        </p:spPr>
        <p:txBody>
          <a:bodyPr/>
          <a:lstStyle/>
          <a:p>
            <a:r>
              <a:rPr lang="en-US" u="sng" dirty="0"/>
              <a:t>Case #1-2002 Oral Surgeon Practice</a:t>
            </a:r>
          </a:p>
          <a:p>
            <a:pPr>
              <a:buNone/>
            </a:pPr>
            <a:r>
              <a:rPr lang="en-US" dirty="0"/>
              <a:t>	Patient to patient transmission of HBV. Source patient had chronic HBV with high viral load and had 3 ext. Index patient had 7 </a:t>
            </a:r>
            <a:r>
              <a:rPr lang="en-US" dirty="0" err="1"/>
              <a:t>exts</a:t>
            </a:r>
            <a:r>
              <a:rPr lang="en-US" dirty="0"/>
              <a:t>.  27 patients notified for BBP screening.</a:t>
            </a:r>
          </a:p>
          <a:p>
            <a:pPr>
              <a:buNone/>
            </a:pPr>
            <a:r>
              <a:rPr lang="en-US" dirty="0"/>
              <a:t>	Office staff had been vaccinated for HBV and reported that they followed standard infection prevention and control practices.</a:t>
            </a:r>
          </a:p>
          <a:p>
            <a:pPr>
              <a:buNone/>
            </a:pPr>
            <a:r>
              <a:rPr lang="en-US" dirty="0"/>
              <a:t>	Investigators could only speculate that virus had been spread via environmental surfaces despite good cleaning practices.</a:t>
            </a:r>
          </a:p>
        </p:txBody>
      </p:sp>
    </p:spTree>
    <p:extLst>
      <p:ext uri="{BB962C8B-B14F-4D97-AF65-F5344CB8AC3E}">
        <p14:creationId xmlns:p14="http://schemas.microsoft.com/office/powerpoint/2010/main" val="1700824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53634"/>
            <a:ext cx="7467600" cy="5920318"/>
          </a:xfrm>
        </p:spPr>
        <p:txBody>
          <a:bodyPr/>
          <a:lstStyle/>
          <a:p>
            <a:endParaRPr lang="en-US" dirty="0"/>
          </a:p>
          <a:p>
            <a:r>
              <a:rPr lang="en-US" dirty="0"/>
              <a:t>HBV is a hardy virus that has been demonstrated to survive in dried blood at room temperature on environmental surfaces for        AT LEAST ONE WEEK.</a:t>
            </a:r>
          </a:p>
          <a:p>
            <a:endParaRPr lang="en-US" dirty="0"/>
          </a:p>
          <a:p>
            <a:r>
              <a:rPr lang="en-US" dirty="0"/>
              <a:t>HBC can survive in the environment for up to     SIX WEEKS on dry surfaces, although most  HBC transmissions occur through </a:t>
            </a:r>
            <a:r>
              <a:rPr lang="en-US" dirty="0" err="1"/>
              <a:t>percutaneous</a:t>
            </a:r>
            <a:r>
              <a:rPr lang="en-US" dirty="0"/>
              <a:t> exposure.</a:t>
            </a:r>
          </a:p>
        </p:txBody>
      </p:sp>
    </p:spTree>
    <p:extLst>
      <p:ext uri="{BB962C8B-B14F-4D97-AF65-F5344CB8AC3E}">
        <p14:creationId xmlns:p14="http://schemas.microsoft.com/office/powerpoint/2010/main" val="436306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963862"/>
          </a:xfrm>
        </p:spPr>
        <p:txBody>
          <a:bodyPr>
            <a:normAutofit/>
          </a:bodyPr>
          <a:lstStyle/>
          <a:p>
            <a:r>
              <a:rPr lang="en-US" dirty="0"/>
              <a:t>Effect of </a:t>
            </a:r>
            <a:r>
              <a:rPr lang="en-US" dirty="0" err="1"/>
              <a:t>Occlusal</a:t>
            </a:r>
            <a:r>
              <a:rPr lang="en-US" dirty="0"/>
              <a:t> Calculus utilized as a potential “biological sealant” in special needs patients with gastric feeding tubes (</a:t>
            </a:r>
            <a:r>
              <a:rPr lang="en-US" dirty="0" err="1"/>
              <a:t>gft</a:t>
            </a:r>
            <a:r>
              <a:rPr lang="en-US" dirty="0"/>
              <a:t>): a qualitative in vitro contrast to pit and fissure sealant restorations</a:t>
            </a:r>
          </a:p>
        </p:txBody>
      </p:sp>
      <p:sp>
        <p:nvSpPr>
          <p:cNvPr id="3" name="Content Placeholder 2"/>
          <p:cNvSpPr>
            <a:spLocks noGrp="1"/>
          </p:cNvSpPr>
          <p:nvPr>
            <p:ph sz="quarter" idx="1"/>
          </p:nvPr>
        </p:nvSpPr>
        <p:spPr>
          <a:xfrm>
            <a:off x="457200" y="3784600"/>
            <a:ext cx="7467600" cy="2689352"/>
          </a:xfrm>
        </p:spPr>
        <p:txBody>
          <a:bodyPr/>
          <a:lstStyle/>
          <a:p>
            <a:pPr lvl="8">
              <a:buNone/>
            </a:pPr>
            <a:endParaRPr lang="en-US" dirty="0"/>
          </a:p>
          <a:p>
            <a:pPr lvl="8">
              <a:buNone/>
            </a:pPr>
            <a:endParaRPr lang="en-US" dirty="0"/>
          </a:p>
          <a:p>
            <a:pPr lvl="8">
              <a:buNone/>
            </a:pPr>
            <a:r>
              <a:rPr lang="en-US" sz="1800" dirty="0"/>
              <a:t>GENERAL DENTISTRY</a:t>
            </a:r>
          </a:p>
          <a:p>
            <a:pPr lvl="8">
              <a:buNone/>
            </a:pPr>
            <a:endParaRPr lang="en-US" sz="1800" dirty="0"/>
          </a:p>
          <a:p>
            <a:pPr lvl="8">
              <a:buNone/>
            </a:pPr>
            <a:r>
              <a:rPr lang="en-US" sz="1800" dirty="0"/>
              <a:t>JULY/AUGUST 2016</a:t>
            </a:r>
          </a:p>
          <a:p>
            <a:pPr lvl="8">
              <a:buNone/>
            </a:pPr>
            <a:endParaRPr lang="en-US" sz="1800" dirty="0"/>
          </a:p>
          <a:p>
            <a:pPr lvl="8">
              <a:buNone/>
            </a:pPr>
            <a:r>
              <a:rPr lang="en-US" sz="1800" dirty="0"/>
              <a:t>UNIVERSITY OF TENNESSEE</a:t>
            </a:r>
          </a:p>
          <a:p>
            <a:pPr lvl="8">
              <a:buNone/>
            </a:pPr>
            <a:r>
              <a:rPr lang="en-US" sz="1800" dirty="0"/>
              <a:t> MEMPHIS</a:t>
            </a:r>
          </a:p>
          <a:p>
            <a:pPr lvl="8">
              <a:buNone/>
            </a:pPr>
            <a:endParaRPr lang="en-US" sz="1800" dirty="0"/>
          </a:p>
        </p:txBody>
      </p:sp>
    </p:spTree>
    <p:extLst>
      <p:ext uri="{BB962C8B-B14F-4D97-AF65-F5344CB8AC3E}">
        <p14:creationId xmlns:p14="http://schemas.microsoft.com/office/powerpoint/2010/main" val="2991739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90801"/>
            <a:ext cx="7467600" cy="6083152"/>
          </a:xfrm>
        </p:spPr>
        <p:txBody>
          <a:bodyPr>
            <a:normAutofit lnSpcReduction="10000"/>
          </a:bodyPr>
          <a:lstStyle/>
          <a:p>
            <a:r>
              <a:rPr lang="en-US" u="sng" dirty="0"/>
              <a:t>Case #2-2009 Free dental school clinic in gym</a:t>
            </a:r>
          </a:p>
          <a:p>
            <a:pPr>
              <a:buNone/>
            </a:pPr>
            <a:r>
              <a:rPr lang="en-US" dirty="0"/>
              <a:t>	5 cases of HBV infection. 3 were patients and 2 were DHCP.  1,500 people notified for BBP screening. Dental </a:t>
            </a:r>
            <a:r>
              <a:rPr lang="en-US" dirty="0" err="1"/>
              <a:t>Tx</a:t>
            </a:r>
            <a:r>
              <a:rPr lang="en-US" dirty="0"/>
              <a:t>. provided was </a:t>
            </a:r>
            <a:r>
              <a:rPr lang="en-US" dirty="0" err="1"/>
              <a:t>Exts</a:t>
            </a:r>
            <a:r>
              <a:rPr lang="en-US" dirty="0"/>
              <a:t>. and </a:t>
            </a:r>
            <a:r>
              <a:rPr lang="en-US" dirty="0" err="1"/>
              <a:t>prophylaxsis</a:t>
            </a:r>
            <a:r>
              <a:rPr lang="en-US" dirty="0"/>
              <a:t>.</a:t>
            </a:r>
          </a:p>
          <a:p>
            <a:pPr>
              <a:buNone/>
            </a:pPr>
            <a:r>
              <a:rPr lang="en-US" dirty="0"/>
              <a:t>	Multiple procedural and infection prevention controls were breached- Ex. </a:t>
            </a:r>
            <a:r>
              <a:rPr lang="en-US" dirty="0" err="1"/>
              <a:t>Handpieces</a:t>
            </a:r>
            <a:r>
              <a:rPr lang="en-US" dirty="0"/>
              <a:t> were cleaned with disinfectant wipes  rather than being heat-sterilized. Some instruments were sterilized unwrapped. Areas were in close proximity without physical barrier.</a:t>
            </a:r>
          </a:p>
          <a:p>
            <a:pPr>
              <a:buNone/>
            </a:pPr>
            <a:r>
              <a:rPr lang="en-US" dirty="0"/>
              <a:t>	</a:t>
            </a:r>
            <a:r>
              <a:rPr lang="en-US" dirty="0" err="1"/>
              <a:t>DHCPs</a:t>
            </a:r>
            <a:r>
              <a:rPr lang="en-US" dirty="0"/>
              <a:t> were not always using PPE when handling contaminated items and splashed in face with fluid from suction container. Also all </a:t>
            </a:r>
            <a:r>
              <a:rPr lang="en-US" dirty="0" err="1"/>
              <a:t>DHCPs</a:t>
            </a:r>
            <a:r>
              <a:rPr lang="en-US" dirty="0"/>
              <a:t> had not received infection control training.</a:t>
            </a:r>
          </a:p>
          <a:p>
            <a:endParaRPr lang="en-US" u="sng" dirty="0"/>
          </a:p>
        </p:txBody>
      </p:sp>
    </p:spTree>
    <p:extLst>
      <p:ext uri="{BB962C8B-B14F-4D97-AF65-F5344CB8AC3E}">
        <p14:creationId xmlns:p14="http://schemas.microsoft.com/office/powerpoint/2010/main" val="2670162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66789"/>
            <a:ext cx="7467600" cy="6007163"/>
          </a:xfrm>
        </p:spPr>
        <p:txBody>
          <a:bodyPr/>
          <a:lstStyle/>
          <a:p>
            <a:r>
              <a:rPr lang="en-US" u="sng" dirty="0"/>
              <a:t>Case #3-2013 Oral Surgery Practice</a:t>
            </a:r>
            <a:endParaRPr lang="en-US" dirty="0"/>
          </a:p>
          <a:p>
            <a:pPr>
              <a:buNone/>
            </a:pPr>
            <a:r>
              <a:rPr lang="en-US" dirty="0"/>
              <a:t>	HCV infection. Source patient had multiple Ext. Index patient had Ext., bone graft, and implant. 5,810 patients notified for BBP screening.</a:t>
            </a:r>
          </a:p>
          <a:p>
            <a:pPr>
              <a:buNone/>
            </a:pPr>
            <a:r>
              <a:rPr lang="en-US" dirty="0"/>
              <a:t>	Multiple lapses in infection control- most related to administration of IV meds by unsupervised, unlicensed, and untrained dental assistants. Contaminated medication vials used on more than 1 patient was the likely mode of transmission.</a:t>
            </a:r>
          </a:p>
          <a:p>
            <a:pPr>
              <a:buNone/>
            </a:pPr>
            <a:r>
              <a:rPr lang="en-US" dirty="0"/>
              <a:t>	Possible routes of transmission included improperly sterilized dental equipment or environmental contamination.</a:t>
            </a:r>
          </a:p>
        </p:txBody>
      </p:sp>
    </p:spTree>
    <p:extLst>
      <p:ext uri="{BB962C8B-B14F-4D97-AF65-F5344CB8AC3E}">
        <p14:creationId xmlns:p14="http://schemas.microsoft.com/office/powerpoint/2010/main" val="2186315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64489"/>
            <a:ext cx="7467600" cy="5909463"/>
          </a:xfrm>
        </p:spPr>
        <p:txBody>
          <a:bodyPr/>
          <a:lstStyle/>
          <a:p>
            <a:r>
              <a:rPr lang="en-US" u="sng" dirty="0"/>
              <a:t>Conclusion-</a:t>
            </a:r>
            <a:endParaRPr lang="en-US" dirty="0"/>
          </a:p>
          <a:p>
            <a:pPr>
              <a:buNone/>
            </a:pPr>
            <a:r>
              <a:rPr lang="en-US" dirty="0"/>
              <a:t>	Some investigators may not have reported or linked transmission of BBP in dental settings with dental </a:t>
            </a:r>
            <a:r>
              <a:rPr lang="en-US" dirty="0" err="1"/>
              <a:t>tx</a:t>
            </a:r>
            <a:r>
              <a:rPr lang="en-US" dirty="0"/>
              <a:t>. because of the long incubation period (up to 6 mos.) for HBV and HBC.</a:t>
            </a:r>
          </a:p>
          <a:p>
            <a:r>
              <a:rPr lang="en-US" dirty="0"/>
              <a:t>Also reporting may be off due to asymptomatic course of acute infection for viral hepatitis and sometimes for HIV infection.</a:t>
            </a:r>
          </a:p>
          <a:p>
            <a:r>
              <a:rPr lang="en-US" dirty="0"/>
              <a:t>And limited resources in state and local health departments to follow up on viral hepatitis cases that lacked data on risk factors.</a:t>
            </a:r>
          </a:p>
          <a:p>
            <a:r>
              <a:rPr lang="en-US" dirty="0"/>
              <a:t>The </a:t>
            </a:r>
            <a:r>
              <a:rPr lang="en-US" b="1" dirty="0"/>
              <a:t>CDC Guidelines for Infection Control in Dental Health Care Settings-2003</a:t>
            </a:r>
            <a:r>
              <a:rPr lang="en-US" dirty="0"/>
              <a:t> remains the standard of care for the profession.</a:t>
            </a:r>
          </a:p>
          <a:p>
            <a:pPr>
              <a:buNone/>
            </a:pPr>
            <a:endParaRPr lang="en-US" dirty="0"/>
          </a:p>
        </p:txBody>
      </p:sp>
    </p:spTree>
    <p:extLst>
      <p:ext uri="{BB962C8B-B14F-4D97-AF65-F5344CB8AC3E}">
        <p14:creationId xmlns:p14="http://schemas.microsoft.com/office/powerpoint/2010/main" val="14397489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1634.jpg"/>
          <p:cNvPicPr>
            <a:picLocks noGrp="1" noChangeAspect="1"/>
          </p:cNvPicPr>
          <p:nvPr>
            <p:ph sz="quarter" idx="1"/>
          </p:nvPr>
        </p:nvPicPr>
        <p:blipFill>
          <a:blip r:embed="rId2"/>
          <a:srcRect t="-1892" b="-1892"/>
          <a:stretch>
            <a:fillRect/>
          </a:stretch>
        </p:blipFill>
        <p:spPr>
          <a:xfrm>
            <a:off x="457200" y="334963"/>
            <a:ext cx="7886700" cy="6138862"/>
          </a:xfrm>
        </p:spPr>
      </p:pic>
    </p:spTree>
    <p:extLst>
      <p:ext uri="{BB962C8B-B14F-4D97-AF65-F5344CB8AC3E}">
        <p14:creationId xmlns:p14="http://schemas.microsoft.com/office/powerpoint/2010/main" val="3153824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82600"/>
            <a:ext cx="7467600" cy="5991352"/>
          </a:xfrm>
        </p:spPr>
        <p:txBody>
          <a:bodyPr/>
          <a:lstStyle/>
          <a:p>
            <a:r>
              <a:rPr lang="en-US" dirty="0"/>
              <a:t>Studies have shown that </a:t>
            </a:r>
            <a:r>
              <a:rPr lang="en-US" dirty="0" err="1"/>
              <a:t>SNPs</a:t>
            </a:r>
            <a:r>
              <a:rPr lang="en-US" dirty="0"/>
              <a:t> receiving nutrition via a GFT exhibit significantly greater levels of calculus formation, and at a higher rates, than do non-GFT, orally fed populations, </a:t>
            </a:r>
            <a:r>
              <a:rPr lang="en-US" u="sng" dirty="0"/>
              <a:t>irrespective of oral hygiene regimens.</a:t>
            </a:r>
          </a:p>
          <a:p>
            <a:endParaRPr lang="en-US" dirty="0"/>
          </a:p>
          <a:p>
            <a:r>
              <a:rPr lang="en-US" dirty="0"/>
              <a:t>Evidence as to why patients with a GFT experience a greater incidence of periodontal disease and lower incidence of caries is also inconclusive.</a:t>
            </a:r>
          </a:p>
          <a:p>
            <a:endParaRPr lang="en-US" dirty="0"/>
          </a:p>
        </p:txBody>
      </p:sp>
    </p:spTree>
    <p:extLst>
      <p:ext uri="{BB962C8B-B14F-4D97-AF65-F5344CB8AC3E}">
        <p14:creationId xmlns:p14="http://schemas.microsoft.com/office/powerpoint/2010/main" val="934975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20357"/>
            <a:ext cx="7467600" cy="6153595"/>
          </a:xfrm>
        </p:spPr>
        <p:txBody>
          <a:bodyPr>
            <a:normAutofit/>
          </a:bodyPr>
          <a:lstStyle/>
          <a:p>
            <a:r>
              <a:rPr lang="en-US" dirty="0"/>
              <a:t>Among the speculated causes are the decrease or absence of oral nutrition intake, alterations in salivary pH, differences in salivary calcium and phosphate electrolyte levels, and regurgitation of GFT constituents.</a:t>
            </a:r>
          </a:p>
          <a:p>
            <a:endParaRPr lang="en-US" dirty="0"/>
          </a:p>
          <a:p>
            <a:r>
              <a:rPr lang="en-US" dirty="0"/>
              <a:t>The mineralization process of calculus typically occurs as dental plaque is saturated with calcium, phosphates, and carbonates from the saliva. Calculus formation is facilitated by a sustained salivary and/or oral plaque</a:t>
            </a:r>
          </a:p>
          <a:p>
            <a:pPr>
              <a:buNone/>
            </a:pPr>
            <a:r>
              <a:rPr lang="en-US" dirty="0"/>
              <a:t>   ph of 5.5 or greater.</a:t>
            </a:r>
          </a:p>
          <a:p>
            <a:pPr>
              <a:buNone/>
            </a:pPr>
            <a:endParaRPr lang="en-US" dirty="0"/>
          </a:p>
          <a:p>
            <a:pPr>
              <a:buNone/>
            </a:pPr>
            <a:r>
              <a:rPr lang="en-US" dirty="0"/>
              <a:t>   Saliva pH in healthy person = 7.1 to 7.5</a:t>
            </a:r>
          </a:p>
        </p:txBody>
      </p:sp>
    </p:spTree>
    <p:extLst>
      <p:ext uri="{BB962C8B-B14F-4D97-AF65-F5344CB8AC3E}">
        <p14:creationId xmlns:p14="http://schemas.microsoft.com/office/powerpoint/2010/main" val="597625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20357"/>
            <a:ext cx="7467600" cy="6153595"/>
          </a:xfrm>
        </p:spPr>
        <p:txBody>
          <a:bodyPr>
            <a:normAutofit lnSpcReduction="10000"/>
          </a:bodyPr>
          <a:lstStyle/>
          <a:p>
            <a:r>
              <a:rPr lang="en-US" dirty="0"/>
              <a:t>Data suggests that salivary and plaque pH could be higher in </a:t>
            </a:r>
            <a:r>
              <a:rPr lang="en-US" dirty="0" err="1"/>
              <a:t>SNPs</a:t>
            </a:r>
            <a:r>
              <a:rPr lang="en-US" dirty="0"/>
              <a:t>, especially when a GFT is involved.</a:t>
            </a:r>
          </a:p>
          <a:p>
            <a:r>
              <a:rPr lang="en-US" dirty="0"/>
              <a:t>Because GFT nutrition does not provide fermentable carbohydrates necessary for acid generation in oral plaque and subsequent development of dental caries, these formulas promote the accumulation of calculus in an alkaline environment.</a:t>
            </a:r>
          </a:p>
          <a:p>
            <a:r>
              <a:rPr lang="en-US" dirty="0"/>
              <a:t>The increase in pH also results in decreased levels of oral </a:t>
            </a:r>
            <a:r>
              <a:rPr lang="en-US" dirty="0" err="1"/>
              <a:t>cariogenic</a:t>
            </a:r>
            <a:r>
              <a:rPr lang="en-US" dirty="0"/>
              <a:t> bacteria and a lower incidence of clinical caries, </a:t>
            </a:r>
            <a:r>
              <a:rPr lang="en-US" u="sng" dirty="0"/>
              <a:t>regardless of the oral hygiene regimen.</a:t>
            </a:r>
          </a:p>
          <a:p>
            <a:r>
              <a:rPr lang="en-US" dirty="0"/>
              <a:t>Clinically, calculus appears dense and impenetrable to removal, but in fact is relatively porous.</a:t>
            </a:r>
          </a:p>
        </p:txBody>
      </p:sp>
    </p:spTree>
    <p:extLst>
      <p:ext uri="{BB962C8B-B14F-4D97-AF65-F5344CB8AC3E}">
        <p14:creationId xmlns:p14="http://schemas.microsoft.com/office/powerpoint/2010/main" val="2521349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14400"/>
            <a:ext cx="7467600" cy="5559552"/>
          </a:xfrm>
        </p:spPr>
        <p:txBody>
          <a:bodyPr/>
          <a:lstStyle/>
          <a:p>
            <a:r>
              <a:rPr lang="en-US" u="sng" dirty="0"/>
              <a:t>Conclusion</a:t>
            </a:r>
            <a:r>
              <a:rPr lang="en-US" dirty="0"/>
              <a:t>: No marginal </a:t>
            </a:r>
            <a:r>
              <a:rPr lang="en-US" dirty="0" err="1"/>
              <a:t>microleakage</a:t>
            </a:r>
            <a:r>
              <a:rPr lang="en-US" dirty="0"/>
              <a:t> was noted in the calculus specimens, indicating that this substrate may serve as a “natural” </a:t>
            </a:r>
            <a:r>
              <a:rPr lang="en-US" dirty="0" err="1"/>
              <a:t>occlusal</a:t>
            </a:r>
            <a:r>
              <a:rPr lang="en-US" dirty="0"/>
              <a:t> surface sealant and that its removal from </a:t>
            </a:r>
            <a:r>
              <a:rPr lang="en-US" dirty="0" err="1"/>
              <a:t>occlusal</a:t>
            </a:r>
            <a:r>
              <a:rPr lang="en-US" dirty="0"/>
              <a:t> surfaces during routine oral prophylaxis may be Unnecessary.</a:t>
            </a:r>
          </a:p>
        </p:txBody>
      </p:sp>
    </p:spTree>
    <p:extLst>
      <p:ext uri="{BB962C8B-B14F-4D97-AF65-F5344CB8AC3E}">
        <p14:creationId xmlns:p14="http://schemas.microsoft.com/office/powerpoint/2010/main" val="3974013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760662"/>
          </a:xfrm>
        </p:spPr>
        <p:txBody>
          <a:bodyPr/>
          <a:lstStyle/>
          <a:p>
            <a:r>
              <a:rPr lang="en-US" dirty="0"/>
              <a:t>The pH of beverages available to the American consumer</a:t>
            </a:r>
            <a:br>
              <a:rPr lang="en-US" dirty="0"/>
            </a:br>
            <a:endParaRPr lang="en-US" dirty="0"/>
          </a:p>
        </p:txBody>
      </p:sp>
      <p:sp>
        <p:nvSpPr>
          <p:cNvPr id="3" name="Content Placeholder 2"/>
          <p:cNvSpPr>
            <a:spLocks noGrp="1"/>
          </p:cNvSpPr>
          <p:nvPr>
            <p:ph sz="quarter" idx="1"/>
          </p:nvPr>
        </p:nvSpPr>
        <p:spPr>
          <a:xfrm>
            <a:off x="457200" y="3924300"/>
            <a:ext cx="7467600" cy="2549652"/>
          </a:xfrm>
        </p:spPr>
        <p:txBody>
          <a:bodyPr/>
          <a:lstStyle/>
          <a:p>
            <a:pPr lvl="8">
              <a:buNone/>
            </a:pPr>
            <a:r>
              <a:rPr lang="en-US" sz="1800" dirty="0"/>
              <a:t>Journal of American Dental Association</a:t>
            </a:r>
          </a:p>
          <a:p>
            <a:pPr lvl="8">
              <a:buNone/>
            </a:pPr>
            <a:endParaRPr lang="en-US" sz="1800" dirty="0"/>
          </a:p>
          <a:p>
            <a:pPr lvl="8">
              <a:buNone/>
            </a:pPr>
            <a:r>
              <a:rPr lang="en-US" sz="1800" dirty="0"/>
              <a:t>April 2016</a:t>
            </a:r>
          </a:p>
        </p:txBody>
      </p:sp>
    </p:spTree>
    <p:extLst>
      <p:ext uri="{BB962C8B-B14F-4D97-AF65-F5344CB8AC3E}">
        <p14:creationId xmlns:p14="http://schemas.microsoft.com/office/powerpoint/2010/main" val="40023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96900"/>
            <a:ext cx="7467600" cy="6068414"/>
          </a:xfrm>
        </p:spPr>
        <p:txBody>
          <a:bodyPr/>
          <a:lstStyle/>
          <a:p>
            <a:r>
              <a:rPr lang="en-US" dirty="0"/>
              <a:t>2004 total consumption of soft drink/fruit drinks for every man, woman, and child was approximately 68 GALLONS per year.</a:t>
            </a:r>
          </a:p>
          <a:p>
            <a:endParaRPr lang="en-US" dirty="0"/>
          </a:p>
          <a:p>
            <a:r>
              <a:rPr lang="en-US" dirty="0"/>
              <a:t>Acids are added to beverages and compose a flavor profile giving the beverage a distinctive taste. Acids provide a tartness and tangy taste that helps to balance the sweetness of sugar.</a:t>
            </a:r>
          </a:p>
          <a:p>
            <a:r>
              <a:rPr lang="en-US" b="1" dirty="0"/>
              <a:t>Phosphoric acid</a:t>
            </a:r>
            <a:r>
              <a:rPr lang="en-US" dirty="0"/>
              <a:t>-  in cola drinks for tartness, reduce growth of bacteria and fungi, and improve shelf life.</a:t>
            </a:r>
          </a:p>
          <a:p>
            <a:r>
              <a:rPr lang="en-US" b="1" dirty="0"/>
              <a:t>Citric acid</a:t>
            </a:r>
            <a:r>
              <a:rPr lang="en-US" dirty="0"/>
              <a:t>- for tartness &amp; preservative.</a:t>
            </a:r>
          </a:p>
          <a:p>
            <a:r>
              <a:rPr lang="en-US" b="1" dirty="0" err="1"/>
              <a:t>Malic</a:t>
            </a:r>
            <a:r>
              <a:rPr lang="en-US" b="1" dirty="0"/>
              <a:t> acid</a:t>
            </a:r>
            <a:r>
              <a:rPr lang="en-US" dirty="0"/>
              <a:t>- in many fruit drinks to enhance flavor. Also in artificially sweetened beverages.</a:t>
            </a:r>
          </a:p>
          <a:p>
            <a:r>
              <a:rPr lang="en-US" b="1" dirty="0"/>
              <a:t>Carbonic acid</a:t>
            </a:r>
            <a:r>
              <a:rPr lang="en-US" dirty="0"/>
              <a:t>- carbonated water</a:t>
            </a:r>
            <a:endParaRPr lang="en-US" b="1" dirty="0"/>
          </a:p>
        </p:txBody>
      </p:sp>
    </p:spTree>
    <p:extLst>
      <p:ext uri="{BB962C8B-B14F-4D97-AF65-F5344CB8AC3E}">
        <p14:creationId xmlns:p14="http://schemas.microsoft.com/office/powerpoint/2010/main" val="39169206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1538</Words>
  <Application>Microsoft Office PowerPoint</Application>
  <PresentationFormat>On-screen Show (4:3)</PresentationFormat>
  <Paragraphs>151</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Oriel</vt:lpstr>
      <vt:lpstr>SPECIAL CARE ADVOCATES IN DENTISTRY 2017 ANNUAL SEMINAR</vt:lpstr>
      <vt:lpstr>PowerPoint Presentation</vt:lpstr>
      <vt:lpstr>Effect of Occlusal Calculus utilized as a potential “biological sealant” in special needs patients with gastric feeding tubes (gft): a qualitative in vitro contrast to pit and fissure sealant restorations</vt:lpstr>
      <vt:lpstr>PowerPoint Presentation</vt:lpstr>
      <vt:lpstr>PowerPoint Presentation</vt:lpstr>
      <vt:lpstr>PowerPoint Presentation</vt:lpstr>
      <vt:lpstr>PowerPoint Presentation</vt:lpstr>
      <vt:lpstr>The pH of beverages available to the American consumer </vt:lpstr>
      <vt:lpstr>PowerPoint Presentation</vt:lpstr>
      <vt:lpstr>PowerPoint Presentation</vt:lpstr>
      <vt:lpstr>PowerPoint Presentation</vt:lpstr>
      <vt:lpstr>PowerPoint Presentation</vt:lpstr>
      <vt:lpstr>Evidence-based recommendations for antibiotic usage to treat endodontic infections and pain</vt:lpstr>
      <vt:lpstr>PowerPoint Presentation</vt:lpstr>
      <vt:lpstr>Are Topical Fluorides effective for treating incipient carious lesions?   A Systemic review and meta-         analysis</vt:lpstr>
      <vt:lpstr>PowerPoint Presentation</vt:lpstr>
      <vt:lpstr>PowerPoint Presentation</vt:lpstr>
      <vt:lpstr>Sleep quality in patients with xerostomia: a prospective and randomized case-control study</vt:lpstr>
      <vt:lpstr>PowerPoint Presentation</vt:lpstr>
      <vt:lpstr>Nonodontogenic “tooth pain” of nose and sinus origin</vt:lpstr>
      <vt:lpstr>PowerPoint Presentation</vt:lpstr>
      <vt:lpstr>PowerPoint Presentation</vt:lpstr>
      <vt:lpstr>PowerPoint Presentation</vt:lpstr>
      <vt:lpstr>An examination of factors related to aspiration and silent aspiration in older adults requiring long-term care in rural japan</vt:lpstr>
      <vt:lpstr>PowerPoint Presentation</vt:lpstr>
      <vt:lpstr>Transmission of blood-borne pathogens (BBP) in US dental health care setting-    2016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Computer Design &amp; Integration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Levi, Jaime</dc:creator>
  <cp:lastModifiedBy>lisa eaise</cp:lastModifiedBy>
  <cp:revision>23</cp:revision>
  <dcterms:created xsi:type="dcterms:W3CDTF">2017-10-26T22:51:23Z</dcterms:created>
  <dcterms:modified xsi:type="dcterms:W3CDTF">2017-11-13T17:45:48Z</dcterms:modified>
</cp:coreProperties>
</file>